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62"/>
  </p:notesMasterIdLst>
  <p:sldIdLst>
    <p:sldId id="467" r:id="rId5"/>
    <p:sldId id="460" r:id="rId6"/>
    <p:sldId id="257" r:id="rId7"/>
    <p:sldId id="490" r:id="rId8"/>
    <p:sldId id="271" r:id="rId9"/>
    <p:sldId id="269" r:id="rId10"/>
    <p:sldId id="338" r:id="rId11"/>
    <p:sldId id="432" r:id="rId12"/>
    <p:sldId id="468" r:id="rId13"/>
    <p:sldId id="345" r:id="rId14"/>
    <p:sldId id="342" r:id="rId15"/>
    <p:sldId id="344" r:id="rId16"/>
    <p:sldId id="343" r:id="rId17"/>
    <p:sldId id="470" r:id="rId18"/>
    <p:sldId id="386" r:id="rId19"/>
    <p:sldId id="387" r:id="rId20"/>
    <p:sldId id="472" r:id="rId21"/>
    <p:sldId id="436" r:id="rId22"/>
    <p:sldId id="434" r:id="rId23"/>
    <p:sldId id="453" r:id="rId24"/>
    <p:sldId id="435" r:id="rId25"/>
    <p:sldId id="439" r:id="rId26"/>
    <p:sldId id="440" r:id="rId27"/>
    <p:sldId id="437" r:id="rId28"/>
    <p:sldId id="471" r:id="rId29"/>
    <p:sldId id="458" r:id="rId30"/>
    <p:sldId id="473" r:id="rId31"/>
    <p:sldId id="474" r:id="rId32"/>
    <p:sldId id="441" r:id="rId33"/>
    <p:sldId id="442" r:id="rId34"/>
    <p:sldId id="443" r:id="rId35"/>
    <p:sldId id="475" r:id="rId36"/>
    <p:sldId id="454" r:id="rId37"/>
    <p:sldId id="438" r:id="rId38"/>
    <p:sldId id="455" r:id="rId39"/>
    <p:sldId id="456" r:id="rId40"/>
    <p:sldId id="476" r:id="rId41"/>
    <p:sldId id="465" r:id="rId42"/>
    <p:sldId id="450" r:id="rId43"/>
    <p:sldId id="478" r:id="rId44"/>
    <p:sldId id="479" r:id="rId45"/>
    <p:sldId id="480" r:id="rId46"/>
    <p:sldId id="481" r:id="rId47"/>
    <p:sldId id="477" r:id="rId48"/>
    <p:sldId id="446" r:id="rId49"/>
    <p:sldId id="447" r:id="rId50"/>
    <p:sldId id="448" r:id="rId51"/>
    <p:sldId id="451" r:id="rId52"/>
    <p:sldId id="449" r:id="rId53"/>
    <p:sldId id="482" r:id="rId54"/>
    <p:sldId id="483" r:id="rId55"/>
    <p:sldId id="464" r:id="rId56"/>
    <p:sldId id="484" r:id="rId57"/>
    <p:sldId id="485" r:id="rId58"/>
    <p:sldId id="486" r:id="rId59"/>
    <p:sldId id="487" r:id="rId60"/>
    <p:sldId id="489"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D1DDF8C-1F6C-D3B8-9A71-8D4AA527FCC5}" name="Emilio Lehoucq" initials="EL" userId="S::elm8295@ads.northwestern.edu::fb1e86bc-2dff-49e3-9a0f-9c63245e88ac"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88"/>
    <p:restoredTop sz="95065"/>
  </p:normalViewPr>
  <p:slideViewPr>
    <p:cSldViewPr snapToGrid="0">
      <p:cViewPr varScale="1">
        <p:scale>
          <a:sx n="113" d="100"/>
          <a:sy n="113" d="100"/>
        </p:scale>
        <p:origin x="528" y="18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8/10/relationships/authors" Targe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1T14:24:19.338"/>
    </inkml:context>
    <inkml:brush xml:id="br0">
      <inkml:brushProperty name="width" value="0.035" units="cm"/>
      <inkml:brushProperty name="height" value="0.035" units="cm"/>
      <inkml:brushProperty name="color" value="#00A0D7"/>
    </inkml:brush>
  </inkml:definitions>
  <inkml:trace contextRef="#ctx0" brushRef="#br0">0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7ACFEC-7940-4115-BFF9-2E11482DB301}" type="datetimeFigureOut">
              <a:t>10/22/24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A034E0-8874-4FEA-A838-08BD8DD76DA8}" type="slidenum">
              <a:t>‹#›</a:t>
            </a:fld>
            <a:endParaRPr lang="en-US"/>
          </a:p>
        </p:txBody>
      </p:sp>
    </p:spTree>
    <p:extLst>
      <p:ext uri="{BB962C8B-B14F-4D97-AF65-F5344CB8AC3E}">
        <p14:creationId xmlns:p14="http://schemas.microsoft.com/office/powerpoint/2010/main" val="27586499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 for poll on interest in an introductory seminar on Bayesian statistics</a:t>
            </a:r>
          </a:p>
        </p:txBody>
      </p:sp>
      <p:sp>
        <p:nvSpPr>
          <p:cNvPr id="4" name="Slide Number Placeholder 3"/>
          <p:cNvSpPr>
            <a:spLocks noGrp="1"/>
          </p:cNvSpPr>
          <p:nvPr>
            <p:ph type="sldNum" sz="quarter" idx="5"/>
          </p:nvPr>
        </p:nvSpPr>
        <p:spPr/>
        <p:txBody>
          <a:bodyPr/>
          <a:lstStyle/>
          <a:p>
            <a:fld id="{A7A034E0-8874-4FEA-A838-08BD8DD76DA8}" type="slidenum">
              <a:rPr lang="en-US" smtClean="0"/>
              <a:t>13</a:t>
            </a:fld>
            <a:endParaRPr lang="en-US"/>
          </a:p>
        </p:txBody>
      </p:sp>
    </p:spTree>
    <p:extLst>
      <p:ext uri="{BB962C8B-B14F-4D97-AF65-F5344CB8AC3E}">
        <p14:creationId xmlns:p14="http://schemas.microsoft.com/office/powerpoint/2010/main" val="643241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A034E0-8874-4FEA-A838-08BD8DD76DA8}" type="slidenum">
              <a:rPr lang="en-US" smtClean="0"/>
              <a:t>18</a:t>
            </a:fld>
            <a:endParaRPr lang="en-US"/>
          </a:p>
        </p:txBody>
      </p:sp>
    </p:spTree>
    <p:extLst>
      <p:ext uri="{BB962C8B-B14F-4D97-AF65-F5344CB8AC3E}">
        <p14:creationId xmlns:p14="http://schemas.microsoft.com/office/powerpoint/2010/main" val="515124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A034E0-8874-4FEA-A838-08BD8DD76DA8}" type="slidenum">
              <a:rPr lang="en-US" smtClean="0"/>
              <a:t>29</a:t>
            </a:fld>
            <a:endParaRPr lang="en-US"/>
          </a:p>
        </p:txBody>
      </p:sp>
    </p:spTree>
    <p:extLst>
      <p:ext uri="{BB962C8B-B14F-4D97-AF65-F5344CB8AC3E}">
        <p14:creationId xmlns:p14="http://schemas.microsoft.com/office/powerpoint/2010/main" val="3487183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A034E0-8874-4FEA-A838-08BD8DD76DA8}" type="slidenum">
              <a:rPr lang="en-US" smtClean="0"/>
              <a:t>30</a:t>
            </a:fld>
            <a:endParaRPr lang="en-US"/>
          </a:p>
        </p:txBody>
      </p:sp>
    </p:spTree>
    <p:extLst>
      <p:ext uri="{BB962C8B-B14F-4D97-AF65-F5344CB8AC3E}">
        <p14:creationId xmlns:p14="http://schemas.microsoft.com/office/powerpoint/2010/main" val="3316055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A034E0-8874-4FEA-A838-08BD8DD76DA8}" type="slidenum">
              <a:rPr lang="en-US" smtClean="0"/>
              <a:t>35</a:t>
            </a:fld>
            <a:endParaRPr lang="en-US"/>
          </a:p>
        </p:txBody>
      </p:sp>
    </p:spTree>
    <p:extLst>
      <p:ext uri="{BB962C8B-B14F-4D97-AF65-F5344CB8AC3E}">
        <p14:creationId xmlns:p14="http://schemas.microsoft.com/office/powerpoint/2010/main" val="272819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A034E0-8874-4FEA-A838-08BD8DD76DA8}" type="slidenum">
              <a:rPr lang="en-US" smtClean="0"/>
              <a:t>36</a:t>
            </a:fld>
            <a:endParaRPr lang="en-US"/>
          </a:p>
        </p:txBody>
      </p:sp>
    </p:spTree>
    <p:extLst>
      <p:ext uri="{BB962C8B-B14F-4D97-AF65-F5344CB8AC3E}">
        <p14:creationId xmlns:p14="http://schemas.microsoft.com/office/powerpoint/2010/main" val="3371567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A1E7-F343-140E-D900-E61B7091AF0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6152B4D-68C4-C42E-1EFE-EA2F7D120E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F10B9B9-9D17-CD33-9225-B06241D99494}"/>
              </a:ext>
            </a:extLst>
          </p:cNvPr>
          <p:cNvSpPr>
            <a:spLocks noGrp="1"/>
          </p:cNvSpPr>
          <p:nvPr>
            <p:ph type="dt" sz="half" idx="10"/>
          </p:nvPr>
        </p:nvSpPr>
        <p:spPr/>
        <p:txBody>
          <a:bodyPr/>
          <a:lstStyle/>
          <a:p>
            <a:fld id="{09429E65-2135-1F47-9B23-BFD3C3EC8A8E}" type="datetime1">
              <a:rPr lang="en-US" smtClean="0"/>
              <a:t>10/22/24</a:t>
            </a:fld>
            <a:endParaRPr lang="en-US"/>
          </a:p>
        </p:txBody>
      </p:sp>
      <p:sp>
        <p:nvSpPr>
          <p:cNvPr id="5" name="Footer Placeholder 4">
            <a:extLst>
              <a:ext uri="{FF2B5EF4-FFF2-40B4-BE49-F238E27FC236}">
                <a16:creationId xmlns:a16="http://schemas.microsoft.com/office/drawing/2014/main" id="{2A75D0CC-7386-5721-766D-2BC8657D75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9DF495-A71B-08EB-F686-94D16AADA485}"/>
              </a:ext>
            </a:extLst>
          </p:cNvPr>
          <p:cNvSpPr>
            <a:spLocks noGrp="1"/>
          </p:cNvSpPr>
          <p:nvPr>
            <p:ph type="sldNum" sz="quarter" idx="12"/>
          </p:nvPr>
        </p:nvSpPr>
        <p:spPr/>
        <p:txBody>
          <a:bodyPr/>
          <a:lstStyle/>
          <a:p>
            <a:fld id="{74D06987-BFE9-2848-B928-4A50AED9B963}" type="slidenum">
              <a:rPr lang="en-US" smtClean="0"/>
              <a:t>‹#›</a:t>
            </a:fld>
            <a:endParaRPr lang="en-US"/>
          </a:p>
        </p:txBody>
      </p:sp>
    </p:spTree>
    <p:extLst>
      <p:ext uri="{BB962C8B-B14F-4D97-AF65-F5344CB8AC3E}">
        <p14:creationId xmlns:p14="http://schemas.microsoft.com/office/powerpoint/2010/main" val="3911264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47560-632A-0EB8-5455-23826DA47BB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46EF871-CC6C-C0B7-0F78-10075C7D05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CE1118-25AA-A692-AAA0-1519692DEA83}"/>
              </a:ext>
            </a:extLst>
          </p:cNvPr>
          <p:cNvSpPr>
            <a:spLocks noGrp="1"/>
          </p:cNvSpPr>
          <p:nvPr>
            <p:ph type="dt" sz="half" idx="10"/>
          </p:nvPr>
        </p:nvSpPr>
        <p:spPr/>
        <p:txBody>
          <a:bodyPr/>
          <a:lstStyle/>
          <a:p>
            <a:fld id="{C8B57E8F-F45B-814C-B1A9-009B32689237}" type="datetime1">
              <a:rPr lang="en-US" smtClean="0"/>
              <a:t>10/22/24</a:t>
            </a:fld>
            <a:endParaRPr lang="en-US"/>
          </a:p>
        </p:txBody>
      </p:sp>
      <p:sp>
        <p:nvSpPr>
          <p:cNvPr id="5" name="Footer Placeholder 4">
            <a:extLst>
              <a:ext uri="{FF2B5EF4-FFF2-40B4-BE49-F238E27FC236}">
                <a16:creationId xmlns:a16="http://schemas.microsoft.com/office/drawing/2014/main" id="{6156214D-F7DE-E6ED-1EDB-8AFF8CA198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C06375-8118-AF53-2B3B-6F4999346C0D}"/>
              </a:ext>
            </a:extLst>
          </p:cNvPr>
          <p:cNvSpPr>
            <a:spLocks noGrp="1"/>
          </p:cNvSpPr>
          <p:nvPr>
            <p:ph type="sldNum" sz="quarter" idx="12"/>
          </p:nvPr>
        </p:nvSpPr>
        <p:spPr/>
        <p:txBody>
          <a:bodyPr/>
          <a:lstStyle/>
          <a:p>
            <a:fld id="{74D06987-BFE9-2848-B928-4A50AED9B963}" type="slidenum">
              <a:rPr lang="en-US" smtClean="0"/>
              <a:t>‹#›</a:t>
            </a:fld>
            <a:endParaRPr lang="en-US"/>
          </a:p>
        </p:txBody>
      </p:sp>
    </p:spTree>
    <p:extLst>
      <p:ext uri="{BB962C8B-B14F-4D97-AF65-F5344CB8AC3E}">
        <p14:creationId xmlns:p14="http://schemas.microsoft.com/office/powerpoint/2010/main" val="2273284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3171D8-DFDF-292A-625E-D7384103116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B33687-8FC1-2ABC-17B3-5D4ECA2107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8801B3-1D2F-91DE-F25C-96441B8250BD}"/>
              </a:ext>
            </a:extLst>
          </p:cNvPr>
          <p:cNvSpPr>
            <a:spLocks noGrp="1"/>
          </p:cNvSpPr>
          <p:nvPr>
            <p:ph type="dt" sz="half" idx="10"/>
          </p:nvPr>
        </p:nvSpPr>
        <p:spPr/>
        <p:txBody>
          <a:bodyPr/>
          <a:lstStyle/>
          <a:p>
            <a:fld id="{BC684F0D-CA0D-2A4D-928F-18129D9376DE}" type="datetime1">
              <a:rPr lang="en-US" smtClean="0"/>
              <a:t>10/22/24</a:t>
            </a:fld>
            <a:endParaRPr lang="en-US"/>
          </a:p>
        </p:txBody>
      </p:sp>
      <p:sp>
        <p:nvSpPr>
          <p:cNvPr id="5" name="Footer Placeholder 4">
            <a:extLst>
              <a:ext uri="{FF2B5EF4-FFF2-40B4-BE49-F238E27FC236}">
                <a16:creationId xmlns:a16="http://schemas.microsoft.com/office/drawing/2014/main" id="{0BF9B743-2E68-3315-8D90-320783458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392ECE-FC7C-311F-4043-8180C2B6B155}"/>
              </a:ext>
            </a:extLst>
          </p:cNvPr>
          <p:cNvSpPr>
            <a:spLocks noGrp="1"/>
          </p:cNvSpPr>
          <p:nvPr>
            <p:ph type="sldNum" sz="quarter" idx="12"/>
          </p:nvPr>
        </p:nvSpPr>
        <p:spPr/>
        <p:txBody>
          <a:bodyPr/>
          <a:lstStyle/>
          <a:p>
            <a:fld id="{74D06987-BFE9-2848-B928-4A50AED9B963}" type="slidenum">
              <a:rPr lang="en-US" smtClean="0"/>
              <a:t>‹#›</a:t>
            </a:fld>
            <a:endParaRPr lang="en-US"/>
          </a:p>
        </p:txBody>
      </p:sp>
    </p:spTree>
    <p:extLst>
      <p:ext uri="{BB962C8B-B14F-4D97-AF65-F5344CB8AC3E}">
        <p14:creationId xmlns:p14="http://schemas.microsoft.com/office/powerpoint/2010/main" val="488844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F02A4-3F5C-5F39-C414-096E9904EC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F55C29-F41D-9A21-51A5-5EBFFE642C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CDB22D-1A33-8B20-7756-5B53D58F8695}"/>
              </a:ext>
            </a:extLst>
          </p:cNvPr>
          <p:cNvSpPr>
            <a:spLocks noGrp="1"/>
          </p:cNvSpPr>
          <p:nvPr>
            <p:ph type="dt" sz="half" idx="10"/>
          </p:nvPr>
        </p:nvSpPr>
        <p:spPr/>
        <p:txBody>
          <a:bodyPr/>
          <a:lstStyle/>
          <a:p>
            <a:fld id="{D7E2587B-385B-6343-9B32-E2BAF6628797}" type="datetime1">
              <a:rPr lang="en-US" smtClean="0"/>
              <a:t>10/22/24</a:t>
            </a:fld>
            <a:endParaRPr lang="en-US"/>
          </a:p>
        </p:txBody>
      </p:sp>
      <p:sp>
        <p:nvSpPr>
          <p:cNvPr id="5" name="Footer Placeholder 4">
            <a:extLst>
              <a:ext uri="{FF2B5EF4-FFF2-40B4-BE49-F238E27FC236}">
                <a16:creationId xmlns:a16="http://schemas.microsoft.com/office/drawing/2014/main" id="{01CBD6C3-D738-1573-936B-0DFACD9CFF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9ADFDF-42D1-9F80-C151-24F16F726B54}"/>
              </a:ext>
            </a:extLst>
          </p:cNvPr>
          <p:cNvSpPr>
            <a:spLocks noGrp="1"/>
          </p:cNvSpPr>
          <p:nvPr>
            <p:ph type="sldNum" sz="quarter" idx="12"/>
          </p:nvPr>
        </p:nvSpPr>
        <p:spPr/>
        <p:txBody>
          <a:bodyPr/>
          <a:lstStyle/>
          <a:p>
            <a:fld id="{74D06987-BFE9-2848-B928-4A50AED9B963}" type="slidenum">
              <a:rPr lang="en-US" smtClean="0"/>
              <a:t>‹#›</a:t>
            </a:fld>
            <a:endParaRPr lang="en-US"/>
          </a:p>
        </p:txBody>
      </p:sp>
    </p:spTree>
    <p:extLst>
      <p:ext uri="{BB962C8B-B14F-4D97-AF65-F5344CB8AC3E}">
        <p14:creationId xmlns:p14="http://schemas.microsoft.com/office/powerpoint/2010/main" val="2235938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F50A1-CECA-4DCD-91F5-623DE5DE85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D67549-C6BF-9476-D44E-D7F85C38D9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86F49C-BE82-037C-31A2-1456F47F312D}"/>
              </a:ext>
            </a:extLst>
          </p:cNvPr>
          <p:cNvSpPr>
            <a:spLocks noGrp="1"/>
          </p:cNvSpPr>
          <p:nvPr>
            <p:ph type="dt" sz="half" idx="10"/>
          </p:nvPr>
        </p:nvSpPr>
        <p:spPr/>
        <p:txBody>
          <a:bodyPr/>
          <a:lstStyle/>
          <a:p>
            <a:fld id="{A7F11FFA-1371-4C46-BFA6-055125E1CCCE}" type="datetime1">
              <a:rPr lang="en-US" smtClean="0"/>
              <a:t>10/22/24</a:t>
            </a:fld>
            <a:endParaRPr lang="en-US"/>
          </a:p>
        </p:txBody>
      </p:sp>
      <p:sp>
        <p:nvSpPr>
          <p:cNvPr id="5" name="Footer Placeholder 4">
            <a:extLst>
              <a:ext uri="{FF2B5EF4-FFF2-40B4-BE49-F238E27FC236}">
                <a16:creationId xmlns:a16="http://schemas.microsoft.com/office/drawing/2014/main" id="{3202F2B3-7599-C5CD-474B-5BA1C28566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6E4A4A-DEE2-2C1C-0ED1-7FFC4CE08A40}"/>
              </a:ext>
            </a:extLst>
          </p:cNvPr>
          <p:cNvSpPr>
            <a:spLocks noGrp="1"/>
          </p:cNvSpPr>
          <p:nvPr>
            <p:ph type="sldNum" sz="quarter" idx="12"/>
          </p:nvPr>
        </p:nvSpPr>
        <p:spPr/>
        <p:txBody>
          <a:bodyPr/>
          <a:lstStyle/>
          <a:p>
            <a:fld id="{74D06987-BFE9-2848-B928-4A50AED9B963}" type="slidenum">
              <a:rPr lang="en-US" smtClean="0"/>
              <a:t>‹#›</a:t>
            </a:fld>
            <a:endParaRPr lang="en-US"/>
          </a:p>
        </p:txBody>
      </p:sp>
    </p:spTree>
    <p:extLst>
      <p:ext uri="{BB962C8B-B14F-4D97-AF65-F5344CB8AC3E}">
        <p14:creationId xmlns:p14="http://schemas.microsoft.com/office/powerpoint/2010/main" val="3296911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C9056-9AAA-C85F-52CF-6D39A32732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2CE49B-78BD-133E-3730-C1D88E2423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001E3E-059D-9509-1164-519069D346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C016B0-2B4C-33A1-9894-D380210476BC}"/>
              </a:ext>
            </a:extLst>
          </p:cNvPr>
          <p:cNvSpPr>
            <a:spLocks noGrp="1"/>
          </p:cNvSpPr>
          <p:nvPr>
            <p:ph type="dt" sz="half" idx="10"/>
          </p:nvPr>
        </p:nvSpPr>
        <p:spPr/>
        <p:txBody>
          <a:bodyPr/>
          <a:lstStyle/>
          <a:p>
            <a:fld id="{F1CD20F4-DF49-2D44-8907-B3CBF4C730C5}" type="datetime1">
              <a:rPr lang="en-US" smtClean="0"/>
              <a:t>10/22/24</a:t>
            </a:fld>
            <a:endParaRPr lang="en-US"/>
          </a:p>
        </p:txBody>
      </p:sp>
      <p:sp>
        <p:nvSpPr>
          <p:cNvPr id="6" name="Footer Placeholder 5">
            <a:extLst>
              <a:ext uri="{FF2B5EF4-FFF2-40B4-BE49-F238E27FC236}">
                <a16:creationId xmlns:a16="http://schemas.microsoft.com/office/drawing/2014/main" id="{F1532DD7-8D08-6638-A100-24AA9928E4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66F840-91C4-D7BA-7DAC-D3E5CB6719EA}"/>
              </a:ext>
            </a:extLst>
          </p:cNvPr>
          <p:cNvSpPr>
            <a:spLocks noGrp="1"/>
          </p:cNvSpPr>
          <p:nvPr>
            <p:ph type="sldNum" sz="quarter" idx="12"/>
          </p:nvPr>
        </p:nvSpPr>
        <p:spPr/>
        <p:txBody>
          <a:bodyPr/>
          <a:lstStyle/>
          <a:p>
            <a:fld id="{74D06987-BFE9-2848-B928-4A50AED9B963}" type="slidenum">
              <a:rPr lang="en-US" smtClean="0"/>
              <a:t>‹#›</a:t>
            </a:fld>
            <a:endParaRPr lang="en-US"/>
          </a:p>
        </p:txBody>
      </p:sp>
    </p:spTree>
    <p:extLst>
      <p:ext uri="{BB962C8B-B14F-4D97-AF65-F5344CB8AC3E}">
        <p14:creationId xmlns:p14="http://schemas.microsoft.com/office/powerpoint/2010/main" val="1192783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ACBD0-B78D-7051-E860-1F58997664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8E51A0D-D8B4-5A91-5ECE-918BB8C420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272AA7-EA82-0B5D-4B67-3D8CA2981D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43189B-CAFD-36A8-9248-7F2891CEC6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C28E7CC-CD97-6332-FB07-53D762571B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6BFEA4-2C67-B160-C1EF-25FA0A6B1E77}"/>
              </a:ext>
            </a:extLst>
          </p:cNvPr>
          <p:cNvSpPr>
            <a:spLocks noGrp="1"/>
          </p:cNvSpPr>
          <p:nvPr>
            <p:ph type="dt" sz="half" idx="10"/>
          </p:nvPr>
        </p:nvSpPr>
        <p:spPr/>
        <p:txBody>
          <a:bodyPr/>
          <a:lstStyle/>
          <a:p>
            <a:fld id="{98ACF44D-3B0D-7141-B889-CB517C217E17}" type="datetime1">
              <a:rPr lang="en-US" smtClean="0"/>
              <a:t>10/22/24</a:t>
            </a:fld>
            <a:endParaRPr lang="en-US"/>
          </a:p>
        </p:txBody>
      </p:sp>
      <p:sp>
        <p:nvSpPr>
          <p:cNvPr id="8" name="Footer Placeholder 7">
            <a:extLst>
              <a:ext uri="{FF2B5EF4-FFF2-40B4-BE49-F238E27FC236}">
                <a16:creationId xmlns:a16="http://schemas.microsoft.com/office/drawing/2014/main" id="{2CFD55BF-6BB8-38B1-E44D-4EDF2CC1C2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C23166-BC88-2528-D5BC-E46A252F426D}"/>
              </a:ext>
            </a:extLst>
          </p:cNvPr>
          <p:cNvSpPr>
            <a:spLocks noGrp="1"/>
          </p:cNvSpPr>
          <p:nvPr>
            <p:ph type="sldNum" sz="quarter" idx="12"/>
          </p:nvPr>
        </p:nvSpPr>
        <p:spPr/>
        <p:txBody>
          <a:bodyPr/>
          <a:lstStyle/>
          <a:p>
            <a:fld id="{74D06987-BFE9-2848-B928-4A50AED9B963}" type="slidenum">
              <a:rPr lang="en-US" smtClean="0"/>
              <a:t>‹#›</a:t>
            </a:fld>
            <a:endParaRPr lang="en-US"/>
          </a:p>
        </p:txBody>
      </p:sp>
    </p:spTree>
    <p:extLst>
      <p:ext uri="{BB962C8B-B14F-4D97-AF65-F5344CB8AC3E}">
        <p14:creationId xmlns:p14="http://schemas.microsoft.com/office/powerpoint/2010/main" val="4255129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7B6B0-F9F5-D04D-4BBD-0C4C70B5FE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01370D-63B0-F8D0-4793-B12CC7F3B594}"/>
              </a:ext>
            </a:extLst>
          </p:cNvPr>
          <p:cNvSpPr>
            <a:spLocks noGrp="1"/>
          </p:cNvSpPr>
          <p:nvPr>
            <p:ph type="dt" sz="half" idx="10"/>
          </p:nvPr>
        </p:nvSpPr>
        <p:spPr/>
        <p:txBody>
          <a:bodyPr/>
          <a:lstStyle/>
          <a:p>
            <a:fld id="{60A8FCF7-45DD-714D-9661-F94604A05562}" type="datetime1">
              <a:rPr lang="en-US" smtClean="0"/>
              <a:t>10/22/24</a:t>
            </a:fld>
            <a:endParaRPr lang="en-US"/>
          </a:p>
        </p:txBody>
      </p:sp>
      <p:sp>
        <p:nvSpPr>
          <p:cNvPr id="4" name="Footer Placeholder 3">
            <a:extLst>
              <a:ext uri="{FF2B5EF4-FFF2-40B4-BE49-F238E27FC236}">
                <a16:creationId xmlns:a16="http://schemas.microsoft.com/office/drawing/2014/main" id="{0145741D-AABD-425C-75A2-CDCF571D7B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152077-7D4B-7090-B521-68E105AD5454}"/>
              </a:ext>
            </a:extLst>
          </p:cNvPr>
          <p:cNvSpPr>
            <a:spLocks noGrp="1"/>
          </p:cNvSpPr>
          <p:nvPr>
            <p:ph type="sldNum" sz="quarter" idx="12"/>
          </p:nvPr>
        </p:nvSpPr>
        <p:spPr/>
        <p:txBody>
          <a:bodyPr/>
          <a:lstStyle/>
          <a:p>
            <a:fld id="{74D06987-BFE9-2848-B928-4A50AED9B963}" type="slidenum">
              <a:rPr lang="en-US" smtClean="0"/>
              <a:t>‹#›</a:t>
            </a:fld>
            <a:endParaRPr lang="en-US"/>
          </a:p>
        </p:txBody>
      </p:sp>
    </p:spTree>
    <p:extLst>
      <p:ext uri="{BB962C8B-B14F-4D97-AF65-F5344CB8AC3E}">
        <p14:creationId xmlns:p14="http://schemas.microsoft.com/office/powerpoint/2010/main" val="3186758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9F8E62-606F-5A87-B90B-0671D043BCF7}"/>
              </a:ext>
            </a:extLst>
          </p:cNvPr>
          <p:cNvSpPr>
            <a:spLocks noGrp="1"/>
          </p:cNvSpPr>
          <p:nvPr>
            <p:ph type="dt" sz="half" idx="10"/>
          </p:nvPr>
        </p:nvSpPr>
        <p:spPr/>
        <p:txBody>
          <a:bodyPr/>
          <a:lstStyle/>
          <a:p>
            <a:fld id="{2328B8A7-7812-8146-92C5-3E62E1E46DBD}" type="datetime1">
              <a:rPr lang="en-US" smtClean="0"/>
              <a:t>10/22/24</a:t>
            </a:fld>
            <a:endParaRPr lang="en-US"/>
          </a:p>
        </p:txBody>
      </p:sp>
      <p:sp>
        <p:nvSpPr>
          <p:cNvPr id="3" name="Footer Placeholder 2">
            <a:extLst>
              <a:ext uri="{FF2B5EF4-FFF2-40B4-BE49-F238E27FC236}">
                <a16:creationId xmlns:a16="http://schemas.microsoft.com/office/drawing/2014/main" id="{1056DA57-7110-9EAB-33B6-8DB2820944E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FA06A18-BF82-987F-AC49-F614D69FC043}"/>
              </a:ext>
            </a:extLst>
          </p:cNvPr>
          <p:cNvSpPr>
            <a:spLocks noGrp="1"/>
          </p:cNvSpPr>
          <p:nvPr>
            <p:ph type="sldNum" sz="quarter" idx="12"/>
          </p:nvPr>
        </p:nvSpPr>
        <p:spPr/>
        <p:txBody>
          <a:bodyPr/>
          <a:lstStyle/>
          <a:p>
            <a:fld id="{74D06987-BFE9-2848-B928-4A50AED9B963}" type="slidenum">
              <a:rPr lang="en-US" smtClean="0"/>
              <a:t>‹#›</a:t>
            </a:fld>
            <a:endParaRPr lang="en-US"/>
          </a:p>
        </p:txBody>
      </p:sp>
    </p:spTree>
    <p:extLst>
      <p:ext uri="{BB962C8B-B14F-4D97-AF65-F5344CB8AC3E}">
        <p14:creationId xmlns:p14="http://schemas.microsoft.com/office/powerpoint/2010/main" val="687816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9785E-18D9-510A-A7B1-CC824ADFC0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D3795F5-CE38-D7E2-2595-56D88D2016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FB7FBD-DA1E-B7E3-F426-C7405BA3E1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2B416F-DFDA-8192-9312-4270B2B156FB}"/>
              </a:ext>
            </a:extLst>
          </p:cNvPr>
          <p:cNvSpPr>
            <a:spLocks noGrp="1"/>
          </p:cNvSpPr>
          <p:nvPr>
            <p:ph type="dt" sz="half" idx="10"/>
          </p:nvPr>
        </p:nvSpPr>
        <p:spPr/>
        <p:txBody>
          <a:bodyPr/>
          <a:lstStyle/>
          <a:p>
            <a:fld id="{EA6D301B-AC45-8D4D-B1CA-F881464188D9}" type="datetime1">
              <a:rPr lang="en-US" smtClean="0"/>
              <a:t>10/22/24</a:t>
            </a:fld>
            <a:endParaRPr lang="en-US"/>
          </a:p>
        </p:txBody>
      </p:sp>
      <p:sp>
        <p:nvSpPr>
          <p:cNvPr id="6" name="Footer Placeholder 5">
            <a:extLst>
              <a:ext uri="{FF2B5EF4-FFF2-40B4-BE49-F238E27FC236}">
                <a16:creationId xmlns:a16="http://schemas.microsoft.com/office/drawing/2014/main" id="{0D6D891A-F766-1847-0199-EC22D688B4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18D6EE-BFB1-4448-6D49-FBD9E914C930}"/>
              </a:ext>
            </a:extLst>
          </p:cNvPr>
          <p:cNvSpPr>
            <a:spLocks noGrp="1"/>
          </p:cNvSpPr>
          <p:nvPr>
            <p:ph type="sldNum" sz="quarter" idx="12"/>
          </p:nvPr>
        </p:nvSpPr>
        <p:spPr/>
        <p:txBody>
          <a:bodyPr/>
          <a:lstStyle/>
          <a:p>
            <a:fld id="{74D06987-BFE9-2848-B928-4A50AED9B963}" type="slidenum">
              <a:rPr lang="en-US" smtClean="0"/>
              <a:t>‹#›</a:t>
            </a:fld>
            <a:endParaRPr lang="en-US"/>
          </a:p>
        </p:txBody>
      </p:sp>
    </p:spTree>
    <p:extLst>
      <p:ext uri="{BB962C8B-B14F-4D97-AF65-F5344CB8AC3E}">
        <p14:creationId xmlns:p14="http://schemas.microsoft.com/office/powerpoint/2010/main" val="2832296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8B6C7-F2D4-D941-23F1-1C5DAFE132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47D2FC-BBA9-49E1-5A23-BF747E1DBF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58EDEB5-DC52-C4E2-E57A-0D89FDD4E0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2749CE-ABB6-B162-855A-78D871ED571D}"/>
              </a:ext>
            </a:extLst>
          </p:cNvPr>
          <p:cNvSpPr>
            <a:spLocks noGrp="1"/>
          </p:cNvSpPr>
          <p:nvPr>
            <p:ph type="dt" sz="half" idx="10"/>
          </p:nvPr>
        </p:nvSpPr>
        <p:spPr/>
        <p:txBody>
          <a:bodyPr/>
          <a:lstStyle/>
          <a:p>
            <a:fld id="{6B938685-4F3D-9F47-9209-15ACC062A9E7}" type="datetime1">
              <a:rPr lang="en-US" smtClean="0"/>
              <a:t>10/22/24</a:t>
            </a:fld>
            <a:endParaRPr lang="en-US"/>
          </a:p>
        </p:txBody>
      </p:sp>
      <p:sp>
        <p:nvSpPr>
          <p:cNvPr id="6" name="Footer Placeholder 5">
            <a:extLst>
              <a:ext uri="{FF2B5EF4-FFF2-40B4-BE49-F238E27FC236}">
                <a16:creationId xmlns:a16="http://schemas.microsoft.com/office/drawing/2014/main" id="{1B6ECE48-2733-ABFD-B45B-EC0929DA60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454792-0BAB-90EC-2F57-2FDCA15611D4}"/>
              </a:ext>
            </a:extLst>
          </p:cNvPr>
          <p:cNvSpPr>
            <a:spLocks noGrp="1"/>
          </p:cNvSpPr>
          <p:nvPr>
            <p:ph type="sldNum" sz="quarter" idx="12"/>
          </p:nvPr>
        </p:nvSpPr>
        <p:spPr/>
        <p:txBody>
          <a:bodyPr/>
          <a:lstStyle/>
          <a:p>
            <a:fld id="{74D06987-BFE9-2848-B928-4A50AED9B963}" type="slidenum">
              <a:rPr lang="en-US" smtClean="0"/>
              <a:t>‹#›</a:t>
            </a:fld>
            <a:endParaRPr lang="en-US"/>
          </a:p>
        </p:txBody>
      </p:sp>
    </p:spTree>
    <p:extLst>
      <p:ext uri="{BB962C8B-B14F-4D97-AF65-F5344CB8AC3E}">
        <p14:creationId xmlns:p14="http://schemas.microsoft.com/office/powerpoint/2010/main" val="3131550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A7732F-799C-CABE-DB66-07DA3AEAC2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CE6339-993B-F469-079A-462808FAB5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359FD7-B128-CC31-4B72-C0B5B342D8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542135-2CB9-C84B-A962-90B15BE1C688}" type="datetime1">
              <a:rPr lang="en-US" smtClean="0"/>
              <a:t>10/22/24</a:t>
            </a:fld>
            <a:endParaRPr lang="en-US"/>
          </a:p>
        </p:txBody>
      </p:sp>
      <p:sp>
        <p:nvSpPr>
          <p:cNvPr id="5" name="Footer Placeholder 4">
            <a:extLst>
              <a:ext uri="{FF2B5EF4-FFF2-40B4-BE49-F238E27FC236}">
                <a16:creationId xmlns:a16="http://schemas.microsoft.com/office/drawing/2014/main" id="{A3D38D9F-F053-4A85-1194-EBB6FDCA4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B3FA77-88DC-B1B5-819D-2AC7ACE63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D06987-BFE9-2848-B928-4A50AED9B963}" type="slidenum">
              <a:rPr lang="en-US" smtClean="0"/>
              <a:t>‹#›</a:t>
            </a:fld>
            <a:endParaRPr lang="en-US"/>
          </a:p>
        </p:txBody>
      </p:sp>
    </p:spTree>
    <p:extLst>
      <p:ext uri="{BB962C8B-B14F-4D97-AF65-F5344CB8AC3E}">
        <p14:creationId xmlns:p14="http://schemas.microsoft.com/office/powerpoint/2010/main" val="12302559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shiny.ctu.unibe.ch/presize/" TargetMode="External"/><Relationship Id="rId2" Type="http://schemas.openxmlformats.org/officeDocument/2006/relationships/hyperlink" Target="https://pwrss.shinyapps.io/index/" TargetMode="Externa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bit.ly/rcdsconsult"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pwrss.shinyapps.io/index/"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shiny.ctu.unibe.ch/presize/" TargetMode="External"/><Relationship Id="rId2" Type="http://schemas.openxmlformats.org/officeDocument/2006/relationships/hyperlink" Target="https://pwrss.shinyapps.io/index/"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shiny.ctu.unibe.ch/presize/"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75E58-52EE-CB4B-78EE-171C3642560B}"/>
              </a:ext>
            </a:extLst>
          </p:cNvPr>
          <p:cNvSpPr>
            <a:spLocks noGrp="1"/>
          </p:cNvSpPr>
          <p:nvPr>
            <p:ph type="title"/>
          </p:nvPr>
        </p:nvSpPr>
        <p:spPr>
          <a:xfrm>
            <a:off x="838200" y="243205"/>
            <a:ext cx="5257800" cy="899795"/>
          </a:xfrm>
        </p:spPr>
        <p:txBody>
          <a:bodyPr>
            <a:normAutofit/>
          </a:bodyPr>
          <a:lstStyle/>
          <a:p>
            <a:endParaRPr lang="en-US" dirty="0"/>
          </a:p>
        </p:txBody>
      </p:sp>
      <p:sp>
        <p:nvSpPr>
          <p:cNvPr id="3" name="Content Placeholder 2">
            <a:extLst>
              <a:ext uri="{FF2B5EF4-FFF2-40B4-BE49-F238E27FC236}">
                <a16:creationId xmlns:a16="http://schemas.microsoft.com/office/drawing/2014/main" id="{3741A850-AC0C-90DC-51DF-D1084DEE0FF8}"/>
              </a:ext>
            </a:extLst>
          </p:cNvPr>
          <p:cNvSpPr>
            <a:spLocks noGrp="1"/>
          </p:cNvSpPr>
          <p:nvPr>
            <p:ph idx="1"/>
          </p:nvPr>
        </p:nvSpPr>
        <p:spPr/>
        <p:txBody>
          <a:bodyPr>
            <a:normAutofit/>
          </a:bodyPr>
          <a:lstStyle/>
          <a:p>
            <a:pPr marL="0" indent="0" algn="ctr">
              <a:buNone/>
            </a:pPr>
            <a:r>
              <a:rPr lang="en-US" sz="3600" dirty="0"/>
              <a:t>Materials for today</a:t>
            </a:r>
          </a:p>
          <a:p>
            <a:pPr marL="0" indent="0">
              <a:buNone/>
            </a:pPr>
            <a:endParaRPr lang="en-US" dirty="0"/>
          </a:p>
          <a:p>
            <a:pPr marL="0" indent="0">
              <a:buNone/>
            </a:pPr>
            <a:r>
              <a:rPr lang="en-US" b="1" dirty="0"/>
              <a:t>To work on your browser.</a:t>
            </a:r>
          </a:p>
          <a:p>
            <a:r>
              <a:rPr lang="en-US" dirty="0">
                <a:hlinkClick r:id="rId2"/>
              </a:rPr>
              <a:t>https://pwrss.shinyapps.io/index/</a:t>
            </a:r>
            <a:endParaRPr lang="en-US" dirty="0"/>
          </a:p>
          <a:p>
            <a:r>
              <a:rPr lang="en-US" dirty="0">
                <a:hlinkClick r:id="rId3"/>
              </a:rPr>
              <a:t>https://shiny.ctu.unibe.ch/presize/</a:t>
            </a:r>
            <a:endParaRPr lang="en-US" dirty="0"/>
          </a:p>
          <a:p>
            <a:endParaRPr lang="en-US" dirty="0"/>
          </a:p>
          <a:p>
            <a:pPr marL="0" indent="0">
              <a:buNone/>
            </a:pPr>
            <a:endParaRPr lang="en-US" dirty="0"/>
          </a:p>
        </p:txBody>
      </p:sp>
      <p:sp>
        <p:nvSpPr>
          <p:cNvPr id="4" name="Title 1">
            <a:extLst>
              <a:ext uri="{FF2B5EF4-FFF2-40B4-BE49-F238E27FC236}">
                <a16:creationId xmlns:a16="http://schemas.microsoft.com/office/drawing/2014/main" id="{64DEF87A-AE29-9BDA-57F1-2F3721024093}"/>
              </a:ext>
            </a:extLst>
          </p:cNvPr>
          <p:cNvSpPr txBox="1">
            <a:spLocks/>
          </p:cNvSpPr>
          <p:nvPr/>
        </p:nvSpPr>
        <p:spPr>
          <a:xfrm>
            <a:off x="7594899" y="290456"/>
            <a:ext cx="4368501" cy="85254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highlight>
                  <a:srgbClr val="00FF00"/>
                </a:highlight>
              </a:rPr>
              <a:t>Workshop starts at 12:02</a:t>
            </a:r>
          </a:p>
        </p:txBody>
      </p:sp>
      <p:pic>
        <p:nvPicPr>
          <p:cNvPr id="5" name="Picture 4" descr="A qr code on a purple background&#10;&#10;Description automatically generated">
            <a:extLst>
              <a:ext uri="{FF2B5EF4-FFF2-40B4-BE49-F238E27FC236}">
                <a16:creationId xmlns:a16="http://schemas.microsoft.com/office/drawing/2014/main" id="{0680D43F-5401-E653-8440-00A369D3FC49}"/>
              </a:ext>
            </a:extLst>
          </p:cNvPr>
          <p:cNvPicPr>
            <a:picLocks noChangeAspect="1"/>
          </p:cNvPicPr>
          <p:nvPr/>
        </p:nvPicPr>
        <p:blipFill>
          <a:blip r:embed="rId4"/>
          <a:stretch>
            <a:fillRect/>
          </a:stretch>
        </p:blipFill>
        <p:spPr>
          <a:xfrm>
            <a:off x="7686955" y="4613462"/>
            <a:ext cx="4505325" cy="2247900"/>
          </a:xfrm>
          <a:prstGeom prst="rect">
            <a:avLst/>
          </a:prstGeom>
        </p:spPr>
      </p:pic>
    </p:spTree>
    <p:extLst>
      <p:ext uri="{BB962C8B-B14F-4D97-AF65-F5344CB8AC3E}">
        <p14:creationId xmlns:p14="http://schemas.microsoft.com/office/powerpoint/2010/main" val="5360768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C1CE7-4540-BF6B-847B-F23B5D1A8AB1}"/>
              </a:ext>
            </a:extLst>
          </p:cNvPr>
          <p:cNvSpPr>
            <a:spLocks noGrp="1"/>
          </p:cNvSpPr>
          <p:nvPr>
            <p:ph type="title"/>
          </p:nvPr>
        </p:nvSpPr>
        <p:spPr/>
        <p:txBody>
          <a:bodyPr/>
          <a:lstStyle/>
          <a:p>
            <a:r>
              <a:rPr lang="en-US" b="1" dirty="0"/>
              <a:t>Estimation and testing: Populations and samples</a:t>
            </a:r>
          </a:p>
        </p:txBody>
      </p:sp>
      <p:sp>
        <p:nvSpPr>
          <p:cNvPr id="3" name="Content Placeholder 2">
            <a:extLst>
              <a:ext uri="{FF2B5EF4-FFF2-40B4-BE49-F238E27FC236}">
                <a16:creationId xmlns:a16="http://schemas.microsoft.com/office/drawing/2014/main" id="{BE0F06E3-6346-DB27-9556-9A69CFA7ED7A}"/>
              </a:ext>
            </a:extLst>
          </p:cNvPr>
          <p:cNvSpPr>
            <a:spLocks noGrp="1"/>
          </p:cNvSpPr>
          <p:nvPr>
            <p:ph idx="1"/>
          </p:nvPr>
        </p:nvSpPr>
        <p:spPr/>
        <p:txBody>
          <a:bodyPr>
            <a:normAutofit fontScale="92500"/>
          </a:bodyPr>
          <a:lstStyle/>
          <a:p>
            <a:pPr marL="0" indent="0">
              <a:buNone/>
            </a:pPr>
            <a:r>
              <a:rPr lang="en-US" dirty="0"/>
              <a:t>We care about characteristics (or </a:t>
            </a:r>
            <a:r>
              <a:rPr lang="en-US" i="1" dirty="0"/>
              <a:t>parameters</a:t>
            </a:r>
            <a:r>
              <a:rPr lang="en-US" dirty="0"/>
              <a:t>) of identifiable </a:t>
            </a:r>
            <a:r>
              <a:rPr lang="en-US" i="1" dirty="0"/>
              <a:t>populations,</a:t>
            </a:r>
            <a:r>
              <a:rPr lang="en-US" dirty="0"/>
              <a:t> which are complete sets of things (e.g., people, animals, cells), but just going out and measuring these characteristics on entire populations is often impractical or impossible, because:</a:t>
            </a:r>
          </a:p>
          <a:p>
            <a:endParaRPr lang="en-US" dirty="0"/>
          </a:p>
          <a:p>
            <a:pPr lvl="1"/>
            <a:r>
              <a:rPr lang="en-US" dirty="0"/>
              <a:t> </a:t>
            </a:r>
            <a:r>
              <a:rPr lang="en-US" sz="2800" dirty="0"/>
              <a:t>Entire populations are usually too big for us to take measurements on   every unit in the population (e.g., all people in the United States), or</a:t>
            </a:r>
          </a:p>
          <a:p>
            <a:pPr lvl="1"/>
            <a:endParaRPr lang="en-US" sz="2800" dirty="0"/>
          </a:p>
          <a:p>
            <a:pPr lvl="1"/>
            <a:r>
              <a:rPr lang="en-US" sz="2800" dirty="0"/>
              <a:t> The populations are theoretical rather than existing (e.g., the population of interest is all people who might receive a particular treatment or react to a particular experimental situation)</a:t>
            </a:r>
          </a:p>
        </p:txBody>
      </p:sp>
      <p:sp>
        <p:nvSpPr>
          <p:cNvPr id="4" name="Slide Number Placeholder 3">
            <a:extLst>
              <a:ext uri="{FF2B5EF4-FFF2-40B4-BE49-F238E27FC236}">
                <a16:creationId xmlns:a16="http://schemas.microsoft.com/office/drawing/2014/main" id="{9FCAEC80-B0FE-80C7-B509-DFE28BFF462F}"/>
              </a:ext>
            </a:extLst>
          </p:cNvPr>
          <p:cNvSpPr>
            <a:spLocks noGrp="1"/>
          </p:cNvSpPr>
          <p:nvPr>
            <p:ph type="sldNum" sz="quarter" idx="12"/>
          </p:nvPr>
        </p:nvSpPr>
        <p:spPr/>
        <p:txBody>
          <a:bodyPr/>
          <a:lstStyle/>
          <a:p>
            <a:fld id="{74D06987-BFE9-2848-B928-4A50AED9B963}" type="slidenum">
              <a:rPr lang="en-US" smtClean="0"/>
              <a:t>10</a:t>
            </a:fld>
            <a:endParaRPr lang="en-US"/>
          </a:p>
        </p:txBody>
      </p:sp>
    </p:spTree>
    <p:extLst>
      <p:ext uri="{BB962C8B-B14F-4D97-AF65-F5344CB8AC3E}">
        <p14:creationId xmlns:p14="http://schemas.microsoft.com/office/powerpoint/2010/main" val="455015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C1CE7-4540-BF6B-847B-F23B5D1A8AB1}"/>
              </a:ext>
            </a:extLst>
          </p:cNvPr>
          <p:cNvSpPr>
            <a:spLocks noGrp="1"/>
          </p:cNvSpPr>
          <p:nvPr>
            <p:ph type="title"/>
          </p:nvPr>
        </p:nvSpPr>
        <p:spPr>
          <a:xfrm>
            <a:off x="650913" y="420209"/>
            <a:ext cx="10515600" cy="1325563"/>
          </a:xfrm>
        </p:spPr>
        <p:txBody>
          <a:bodyPr/>
          <a:lstStyle/>
          <a:p>
            <a:r>
              <a:rPr lang="en-US" b="1" dirty="0"/>
              <a:t>Estimation and testing: Populations and samples</a:t>
            </a:r>
          </a:p>
        </p:txBody>
      </p:sp>
      <p:sp>
        <p:nvSpPr>
          <p:cNvPr id="3" name="Content Placeholder 2">
            <a:extLst>
              <a:ext uri="{FF2B5EF4-FFF2-40B4-BE49-F238E27FC236}">
                <a16:creationId xmlns:a16="http://schemas.microsoft.com/office/drawing/2014/main" id="{BE0F06E3-6346-DB27-9556-9A69CFA7ED7A}"/>
              </a:ext>
            </a:extLst>
          </p:cNvPr>
          <p:cNvSpPr>
            <a:spLocks noGrp="1"/>
          </p:cNvSpPr>
          <p:nvPr>
            <p:ph idx="1"/>
          </p:nvPr>
        </p:nvSpPr>
        <p:spPr/>
        <p:txBody>
          <a:bodyPr>
            <a:normAutofit/>
          </a:bodyPr>
          <a:lstStyle/>
          <a:p>
            <a:pPr marL="0" indent="0">
              <a:buNone/>
            </a:pPr>
            <a:r>
              <a:rPr lang="en-US" dirty="0"/>
              <a:t>We approach this problem by:</a:t>
            </a:r>
          </a:p>
          <a:p>
            <a:pPr marL="0" indent="0">
              <a:buNone/>
            </a:pPr>
            <a:endParaRPr lang="en-US" dirty="0"/>
          </a:p>
          <a:p>
            <a:pPr marL="514350" indent="-514350">
              <a:buFont typeface="+mj-lt"/>
              <a:buAutoNum type="arabicPeriod"/>
            </a:pPr>
            <a:r>
              <a:rPr lang="en-US" dirty="0"/>
              <a:t>Selecting (</a:t>
            </a:r>
            <a:r>
              <a:rPr lang="en-US" i="1" dirty="0"/>
              <a:t>sampling</a:t>
            </a:r>
            <a:r>
              <a:rPr lang="en-US" dirty="0"/>
              <a:t>) subsets of the populations of interest.</a:t>
            </a:r>
          </a:p>
          <a:p>
            <a:pPr marL="514350" indent="-514350">
              <a:buFont typeface="+mj-lt"/>
              <a:buAutoNum type="arabicPeriod"/>
            </a:pPr>
            <a:r>
              <a:rPr lang="en-US" dirty="0"/>
              <a:t>Collecting data from those sampled units, often following exposing those sampled units to experimental treatments or manipulations.</a:t>
            </a:r>
          </a:p>
          <a:p>
            <a:pPr marL="514350" indent="-514350">
              <a:buFont typeface="+mj-lt"/>
              <a:buAutoNum type="arabicPeriod"/>
            </a:pPr>
            <a:r>
              <a:rPr lang="en-US" dirty="0"/>
              <a:t>Using those data to compute </a:t>
            </a:r>
            <a:r>
              <a:rPr lang="en-US" i="1" dirty="0"/>
              <a:t>estimates</a:t>
            </a:r>
            <a:r>
              <a:rPr lang="en-US" dirty="0"/>
              <a:t> of </a:t>
            </a:r>
            <a:r>
              <a:rPr lang="en-US" i="1" dirty="0"/>
              <a:t>parameters</a:t>
            </a:r>
            <a:r>
              <a:rPr lang="en-US" dirty="0"/>
              <a:t> and measures of uncertainty of these estimates.</a:t>
            </a:r>
            <a:endParaRPr lang="en-US" i="1" dirty="0"/>
          </a:p>
          <a:p>
            <a:pPr marL="514350" indent="-514350">
              <a:buFont typeface="+mj-lt"/>
              <a:buAutoNum type="arabicPeriod"/>
            </a:pPr>
            <a:r>
              <a:rPr lang="en-US" dirty="0"/>
              <a:t>Making </a:t>
            </a:r>
            <a:r>
              <a:rPr lang="en-US" i="1" dirty="0"/>
              <a:t>inferences</a:t>
            </a:r>
            <a:r>
              <a:rPr lang="en-US" dirty="0"/>
              <a:t> about the parameters of entire population(s) based on the estimates from sample data.</a:t>
            </a:r>
          </a:p>
          <a:p>
            <a:endParaRPr lang="en-US" dirty="0"/>
          </a:p>
          <a:p>
            <a:pPr marL="0" indent="0">
              <a:buNone/>
            </a:pPr>
            <a:endParaRPr lang="en-US" i="1" dirty="0"/>
          </a:p>
          <a:p>
            <a:endParaRPr lang="en-US" i="1" dirty="0"/>
          </a:p>
          <a:p>
            <a:endParaRPr lang="en-US" dirty="0"/>
          </a:p>
        </p:txBody>
      </p:sp>
      <p:sp>
        <p:nvSpPr>
          <p:cNvPr id="4" name="Slide Number Placeholder 3">
            <a:extLst>
              <a:ext uri="{FF2B5EF4-FFF2-40B4-BE49-F238E27FC236}">
                <a16:creationId xmlns:a16="http://schemas.microsoft.com/office/drawing/2014/main" id="{24147118-A2D0-DFCF-6CDD-6983D52593DF}"/>
              </a:ext>
            </a:extLst>
          </p:cNvPr>
          <p:cNvSpPr>
            <a:spLocks noGrp="1"/>
          </p:cNvSpPr>
          <p:nvPr>
            <p:ph type="sldNum" sz="quarter" idx="12"/>
          </p:nvPr>
        </p:nvSpPr>
        <p:spPr/>
        <p:txBody>
          <a:bodyPr/>
          <a:lstStyle/>
          <a:p>
            <a:fld id="{74D06987-BFE9-2848-B928-4A50AED9B963}" type="slidenum">
              <a:rPr lang="en-US" smtClean="0"/>
              <a:t>11</a:t>
            </a:fld>
            <a:endParaRPr lang="en-US"/>
          </a:p>
        </p:txBody>
      </p:sp>
    </p:spTree>
    <p:extLst>
      <p:ext uri="{BB962C8B-B14F-4D97-AF65-F5344CB8AC3E}">
        <p14:creationId xmlns:p14="http://schemas.microsoft.com/office/powerpoint/2010/main" val="2917324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C1CE7-4540-BF6B-847B-F23B5D1A8AB1}"/>
              </a:ext>
            </a:extLst>
          </p:cNvPr>
          <p:cNvSpPr>
            <a:spLocks noGrp="1"/>
          </p:cNvSpPr>
          <p:nvPr>
            <p:ph type="title"/>
          </p:nvPr>
        </p:nvSpPr>
        <p:spPr>
          <a:xfrm>
            <a:off x="650913" y="420209"/>
            <a:ext cx="10515600" cy="1325563"/>
          </a:xfrm>
        </p:spPr>
        <p:txBody>
          <a:bodyPr>
            <a:normAutofit/>
          </a:bodyPr>
          <a:lstStyle/>
          <a:p>
            <a:r>
              <a:rPr lang="en-US" b="1" dirty="0"/>
              <a:t>Estimation and testing: Populations and samples and an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E0F06E3-6346-DB27-9556-9A69CFA7ED7A}"/>
                  </a:ext>
                </a:extLst>
              </p:cNvPr>
              <p:cNvSpPr>
                <a:spLocks noGrp="1"/>
              </p:cNvSpPr>
              <p:nvPr>
                <p:ph idx="1"/>
              </p:nvPr>
            </p:nvSpPr>
            <p:spPr/>
            <p:txBody>
              <a:bodyPr/>
              <a:lstStyle/>
              <a:p>
                <a:pPr marL="0" indent="0">
                  <a:buNone/>
                </a:pPr>
                <a:r>
                  <a:rPr lang="en-US" dirty="0"/>
                  <a:t>In other words, statistical estimation and hypothesis testing involves making </a:t>
                </a:r>
                <a:r>
                  <a:rPr lang="en-US" i="1" dirty="0"/>
                  <a:t>inferences</a:t>
                </a:r>
                <a:r>
                  <a:rPr lang="en-US" dirty="0"/>
                  <a:t> about existing or possible </a:t>
                </a:r>
                <a:r>
                  <a:rPr lang="en-US" i="1" dirty="0"/>
                  <a:t>population parameters</a:t>
                </a:r>
                <a:r>
                  <a:rPr lang="en-US" dirty="0"/>
                  <a:t> based on data from </a:t>
                </a:r>
                <a:r>
                  <a:rPr lang="en-US" i="1" dirty="0"/>
                  <a:t>samples.</a:t>
                </a:r>
              </a:p>
              <a:p>
                <a:r>
                  <a:rPr lang="en-US" dirty="0"/>
                  <a:t>For example, suppose we want to know the average height of children in a particular area of a particular age (such as 12 year olds in Evanston). </a:t>
                </a:r>
              </a:p>
              <a:p>
                <a:r>
                  <a:rPr lang="en-US" dirty="0"/>
                  <a:t>We could randomly sample from a list of all relevant children and measure their heights, calculate the average and standard deviation, then test that sample average against any hypothesized value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oMath>
                </a14:m>
                <a:r>
                  <a:rPr lang="en-US" dirty="0"/>
                  <a:t>), and calculate a confidence interval around our estimate.</a:t>
                </a:r>
              </a:p>
            </p:txBody>
          </p:sp>
        </mc:Choice>
        <mc:Fallback xmlns="">
          <p:sp>
            <p:nvSpPr>
              <p:cNvPr id="3" name="Content Placeholder 2">
                <a:extLst>
                  <a:ext uri="{FF2B5EF4-FFF2-40B4-BE49-F238E27FC236}">
                    <a16:creationId xmlns:a16="http://schemas.microsoft.com/office/drawing/2014/main" id="{BE0F06E3-6346-DB27-9556-9A69CFA7ED7A}"/>
                  </a:ext>
                </a:extLst>
              </p:cNvPr>
              <p:cNvSpPr>
                <a:spLocks noGrp="1" noRot="1" noChangeAspect="1" noMove="1" noResize="1" noEditPoints="1" noAdjustHandles="1" noChangeArrowheads="1" noChangeShapeType="1" noTextEdit="1"/>
              </p:cNvSpPr>
              <p:nvPr>
                <p:ph idx="1"/>
              </p:nvPr>
            </p:nvSpPr>
            <p:spPr>
              <a:blipFill>
                <a:blip r:embed="rId2"/>
                <a:stretch>
                  <a:fillRect l="-1206" t="-2326" r="-193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C1AEEA4-CC74-0C5E-9203-7EDF1D9F0C75}"/>
              </a:ext>
            </a:extLst>
          </p:cNvPr>
          <p:cNvSpPr>
            <a:spLocks noGrp="1"/>
          </p:cNvSpPr>
          <p:nvPr>
            <p:ph type="sldNum" sz="quarter" idx="12"/>
          </p:nvPr>
        </p:nvSpPr>
        <p:spPr/>
        <p:txBody>
          <a:bodyPr/>
          <a:lstStyle/>
          <a:p>
            <a:fld id="{74D06987-BFE9-2848-B928-4A50AED9B963}" type="slidenum">
              <a:rPr lang="en-US" smtClean="0"/>
              <a:t>12</a:t>
            </a:fld>
            <a:endParaRPr lang="en-US"/>
          </a:p>
        </p:txBody>
      </p:sp>
    </p:spTree>
    <p:extLst>
      <p:ext uri="{BB962C8B-B14F-4D97-AF65-F5344CB8AC3E}">
        <p14:creationId xmlns:p14="http://schemas.microsoft.com/office/powerpoint/2010/main" val="2207411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C1CE7-4540-BF6B-847B-F23B5D1A8AB1}"/>
              </a:ext>
            </a:extLst>
          </p:cNvPr>
          <p:cNvSpPr>
            <a:spLocks noGrp="1"/>
          </p:cNvSpPr>
          <p:nvPr>
            <p:ph type="title"/>
          </p:nvPr>
        </p:nvSpPr>
        <p:spPr>
          <a:xfrm>
            <a:off x="650913" y="420209"/>
            <a:ext cx="10515600" cy="1325563"/>
          </a:xfrm>
        </p:spPr>
        <p:txBody>
          <a:bodyPr/>
          <a:lstStyle/>
          <a:p>
            <a:r>
              <a:rPr lang="en-US" b="1" dirty="0"/>
              <a:t>Estimation and testing: Frequentist vs. Bayesian</a:t>
            </a:r>
          </a:p>
        </p:txBody>
      </p:sp>
      <p:sp>
        <p:nvSpPr>
          <p:cNvPr id="3" name="Content Placeholder 2">
            <a:extLst>
              <a:ext uri="{FF2B5EF4-FFF2-40B4-BE49-F238E27FC236}">
                <a16:creationId xmlns:a16="http://schemas.microsoft.com/office/drawing/2014/main" id="{BE0F06E3-6346-DB27-9556-9A69CFA7ED7A}"/>
              </a:ext>
            </a:extLst>
          </p:cNvPr>
          <p:cNvSpPr>
            <a:spLocks noGrp="1"/>
          </p:cNvSpPr>
          <p:nvPr>
            <p:ph idx="1"/>
          </p:nvPr>
        </p:nvSpPr>
        <p:spPr/>
        <p:txBody>
          <a:bodyPr/>
          <a:lstStyle/>
          <a:p>
            <a:endParaRPr lang="en-US" dirty="0"/>
          </a:p>
          <a:p>
            <a:pPr marL="0" indent="0">
              <a:buNone/>
            </a:pPr>
            <a:r>
              <a:rPr lang="en-US" dirty="0"/>
              <a:t>The most common approach to hypothesis testing, and the one discussed today, is what is known as the </a:t>
            </a:r>
            <a:r>
              <a:rPr lang="en-US" i="1" dirty="0"/>
              <a:t>frequentist</a:t>
            </a:r>
            <a:r>
              <a:rPr lang="en-US" dirty="0"/>
              <a:t> approach, which assumes that probabilities are objective values based on long-run frequencies.</a:t>
            </a:r>
          </a:p>
          <a:p>
            <a:endParaRPr lang="en-US" dirty="0"/>
          </a:p>
          <a:p>
            <a:pPr marL="0" indent="0">
              <a:buNone/>
            </a:pPr>
            <a:r>
              <a:rPr lang="en-US" dirty="0"/>
              <a:t>An alternative approach, known as the </a:t>
            </a:r>
            <a:r>
              <a:rPr lang="en-US" i="1" dirty="0"/>
              <a:t>Bayesian</a:t>
            </a:r>
            <a:r>
              <a:rPr lang="en-US" dirty="0"/>
              <a:t> approach, also sometimes referred to as the subjective approach, where probabilities are degrees of belief, won’t be covered today.</a:t>
            </a:r>
          </a:p>
        </p:txBody>
      </p:sp>
      <p:sp>
        <p:nvSpPr>
          <p:cNvPr id="4" name="Slide Number Placeholder 3">
            <a:extLst>
              <a:ext uri="{FF2B5EF4-FFF2-40B4-BE49-F238E27FC236}">
                <a16:creationId xmlns:a16="http://schemas.microsoft.com/office/drawing/2014/main" id="{4D575939-FCF0-2F91-4F7D-A4CE3B44FCBD}"/>
              </a:ext>
            </a:extLst>
          </p:cNvPr>
          <p:cNvSpPr>
            <a:spLocks noGrp="1"/>
          </p:cNvSpPr>
          <p:nvPr>
            <p:ph type="sldNum" sz="quarter" idx="12"/>
          </p:nvPr>
        </p:nvSpPr>
        <p:spPr/>
        <p:txBody>
          <a:bodyPr/>
          <a:lstStyle/>
          <a:p>
            <a:fld id="{74D06987-BFE9-2848-B928-4A50AED9B963}" type="slidenum">
              <a:rPr lang="en-US" smtClean="0"/>
              <a:t>13</a:t>
            </a:fld>
            <a:endParaRPr lang="en-US"/>
          </a:p>
        </p:txBody>
      </p:sp>
    </p:spTree>
    <p:extLst>
      <p:ext uri="{BB962C8B-B14F-4D97-AF65-F5344CB8AC3E}">
        <p14:creationId xmlns:p14="http://schemas.microsoft.com/office/powerpoint/2010/main" val="4025936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BA8F2B-18AA-F9E7-87C1-2444784E067D}"/>
            </a:ext>
          </a:extLst>
        </p:cNvPr>
        <p:cNvGrpSpPr/>
        <p:nvPr/>
      </p:nvGrpSpPr>
      <p:grpSpPr>
        <a:xfrm>
          <a:off x="0" y="0"/>
          <a:ext cx="0" cy="0"/>
          <a:chOff x="0" y="0"/>
          <a:chExt cx="0" cy="0"/>
        </a:xfrm>
      </p:grpSpPr>
      <p:sp>
        <p:nvSpPr>
          <p:cNvPr id="24" name="Freeform 23">
            <a:extLst>
              <a:ext uri="{FF2B5EF4-FFF2-40B4-BE49-F238E27FC236}">
                <a16:creationId xmlns:a16="http://schemas.microsoft.com/office/drawing/2014/main" id="{AEAFE57E-C1F0-3603-CA01-797D96C48994}"/>
              </a:ext>
            </a:extLst>
          </p:cNvPr>
          <p:cNvSpPr/>
          <p:nvPr/>
        </p:nvSpPr>
        <p:spPr>
          <a:xfrm>
            <a:off x="10054397" y="2636920"/>
            <a:ext cx="2137603" cy="4221080"/>
          </a:xfrm>
          <a:custGeom>
            <a:avLst/>
            <a:gdLst>
              <a:gd name="connsiteX0" fmla="*/ 2137603 w 2137603"/>
              <a:gd name="connsiteY0" fmla="*/ 0 h 4221080"/>
              <a:gd name="connsiteX1" fmla="*/ 2137603 w 2137603"/>
              <a:gd name="connsiteY1" fmla="*/ 578403 h 4221080"/>
              <a:gd name="connsiteX2" fmla="*/ 292910 w 2137603"/>
              <a:gd name="connsiteY2" fmla="*/ 4221080 h 4221080"/>
              <a:gd name="connsiteX3" fmla="*/ 0 w 2137603"/>
              <a:gd name="connsiteY3" fmla="*/ 4221080 h 4221080"/>
            </a:gdLst>
            <a:ahLst/>
            <a:cxnLst>
              <a:cxn ang="0">
                <a:pos x="connsiteX0" y="connsiteY0"/>
              </a:cxn>
              <a:cxn ang="0">
                <a:pos x="connsiteX1" y="connsiteY1"/>
              </a:cxn>
              <a:cxn ang="0">
                <a:pos x="connsiteX2" y="connsiteY2"/>
              </a:cxn>
              <a:cxn ang="0">
                <a:pos x="connsiteX3" y="connsiteY3"/>
              </a:cxn>
            </a:cxnLst>
            <a:rect l="l" t="t" r="r" b="b"/>
            <a:pathLst>
              <a:path w="2137603" h="4221080">
                <a:moveTo>
                  <a:pt x="2137603" y="0"/>
                </a:moveTo>
                <a:lnTo>
                  <a:pt x="2137603" y="578403"/>
                </a:lnTo>
                <a:lnTo>
                  <a:pt x="292910" y="4221080"/>
                </a:lnTo>
                <a:lnTo>
                  <a:pt x="0" y="4221080"/>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A5A9E247-8916-80D7-5083-21FDB7C849C9}"/>
              </a:ext>
            </a:extLst>
          </p:cNvPr>
          <p:cNvSpPr/>
          <p:nvPr/>
        </p:nvSpPr>
        <p:spPr>
          <a:xfrm>
            <a:off x="9324482" y="1195572"/>
            <a:ext cx="2867518" cy="5662428"/>
          </a:xfrm>
          <a:custGeom>
            <a:avLst/>
            <a:gdLst>
              <a:gd name="connsiteX0" fmla="*/ 2867518 w 2867518"/>
              <a:gd name="connsiteY0" fmla="*/ 0 h 5662428"/>
              <a:gd name="connsiteX1" fmla="*/ 2867518 w 2867518"/>
              <a:gd name="connsiteY1" fmla="*/ 578403 h 5662428"/>
              <a:gd name="connsiteX2" fmla="*/ 292910 w 2867518"/>
              <a:gd name="connsiteY2" fmla="*/ 5662428 h 5662428"/>
              <a:gd name="connsiteX3" fmla="*/ 0 w 2867518"/>
              <a:gd name="connsiteY3" fmla="*/ 5662428 h 5662428"/>
            </a:gdLst>
            <a:ahLst/>
            <a:cxnLst>
              <a:cxn ang="0">
                <a:pos x="connsiteX0" y="connsiteY0"/>
              </a:cxn>
              <a:cxn ang="0">
                <a:pos x="connsiteX1" y="connsiteY1"/>
              </a:cxn>
              <a:cxn ang="0">
                <a:pos x="connsiteX2" y="connsiteY2"/>
              </a:cxn>
              <a:cxn ang="0">
                <a:pos x="connsiteX3" y="connsiteY3"/>
              </a:cxn>
            </a:cxnLst>
            <a:rect l="l" t="t" r="r" b="b"/>
            <a:pathLst>
              <a:path w="2867518" h="5662428">
                <a:moveTo>
                  <a:pt x="2867518" y="0"/>
                </a:moveTo>
                <a:lnTo>
                  <a:pt x="2867518" y="578403"/>
                </a:lnTo>
                <a:lnTo>
                  <a:pt x="292910" y="5662428"/>
                </a:lnTo>
                <a:lnTo>
                  <a:pt x="0" y="5662428"/>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Parallelogram 14">
            <a:extLst>
              <a:ext uri="{FF2B5EF4-FFF2-40B4-BE49-F238E27FC236}">
                <a16:creationId xmlns:a16="http://schemas.microsoft.com/office/drawing/2014/main" id="{B7657DDA-2916-7C3A-8BA2-53DB2927AB03}"/>
              </a:ext>
            </a:extLst>
          </p:cNvPr>
          <p:cNvSpPr/>
          <p:nvPr/>
        </p:nvSpPr>
        <p:spPr>
          <a:xfrm>
            <a:off x="4981075" y="0"/>
            <a:ext cx="6845968" cy="6858000"/>
          </a:xfrm>
          <a:prstGeom prst="parallelogram">
            <a:avLst>
              <a:gd name="adj" fmla="val 49291"/>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BD3E6DF0-BB99-EC60-DC89-885C0BFD929D}"/>
              </a:ext>
            </a:extLst>
          </p:cNvPr>
          <p:cNvSpPr/>
          <p:nvPr/>
        </p:nvSpPr>
        <p:spPr>
          <a:xfrm>
            <a:off x="3356518" y="0"/>
            <a:ext cx="4565784" cy="6858000"/>
          </a:xfrm>
          <a:prstGeom prst="parallelogram">
            <a:avLst>
              <a:gd name="adj" fmla="val 74735"/>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A52AC0F-DA07-9966-64E6-8F8BCF63C3A9}"/>
              </a:ext>
            </a:extLst>
          </p:cNvPr>
          <p:cNvSpPr txBox="1">
            <a:spLocks noGrp="1" noRot="1" noMove="1" noResize="1" noEditPoints="1" noAdjustHandles="1" noChangeArrowheads="1" noChangeShapeType="1"/>
          </p:cNvSpPr>
          <p:nvPr/>
        </p:nvSpPr>
        <p:spPr>
          <a:xfrm>
            <a:off x="0" y="3208103"/>
            <a:ext cx="12192000" cy="2286000"/>
          </a:xfrm>
          <a:prstGeom prst="rect">
            <a:avLst/>
          </a:prstGeom>
          <a:solidFill>
            <a:srgbClr val="E4E0EE"/>
          </a:solidFill>
        </p:spPr>
        <p:txBody>
          <a:bodyPr wrap="square" lIns="914400" rIns="914400" rtlCol="0" anchor="ctr">
            <a:noAutofit/>
          </a:bodyPr>
          <a:lstStyle/>
          <a:p>
            <a:r>
              <a:rPr lang="en-US" sz="4800" dirty="0">
                <a:solidFill>
                  <a:schemeClr val="bg1">
                    <a:lumMod val="50000"/>
                  </a:schemeClr>
                </a:solidFill>
                <a:latin typeface="Arial" panose="020B0604020202020204" pitchFamily="34" charset="0"/>
                <a:cs typeface="Arial" panose="020B0604020202020204" pitchFamily="34" charset="0"/>
              </a:rPr>
              <a:t>Hypothesis Testing, Types of Errors, and Power Definition</a:t>
            </a:r>
          </a:p>
        </p:txBody>
      </p:sp>
    </p:spTree>
    <p:extLst>
      <p:ext uri="{BB962C8B-B14F-4D97-AF65-F5344CB8AC3E}">
        <p14:creationId xmlns:p14="http://schemas.microsoft.com/office/powerpoint/2010/main" val="1302253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9EF40-ADD9-8600-6F55-477FE6E08BE2}"/>
              </a:ext>
            </a:extLst>
          </p:cNvPr>
          <p:cNvSpPr>
            <a:spLocks noGrp="1"/>
          </p:cNvSpPr>
          <p:nvPr>
            <p:ph type="title"/>
          </p:nvPr>
        </p:nvSpPr>
        <p:spPr/>
        <p:txBody>
          <a:bodyPr/>
          <a:lstStyle/>
          <a:p>
            <a:r>
              <a:rPr lang="en-US" b="1" dirty="0"/>
              <a:t>Hypothesis testing and types of errors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BF873F-7C34-76C2-4C8A-A2FDB90E6392}"/>
                  </a:ext>
                </a:extLst>
              </p:cNvPr>
              <p:cNvSpPr>
                <a:spLocks noGrp="1"/>
              </p:cNvSpPr>
              <p:nvPr>
                <p:ph idx="1"/>
              </p:nvPr>
            </p:nvSpPr>
            <p:spPr/>
            <p:txBody>
              <a:bodyPr/>
              <a:lstStyle/>
              <a:p>
                <a:r>
                  <a:rPr lang="en-US" sz="2800" dirty="0"/>
                  <a:t> Hypothesis testing results in a binary decision: to reject or not to reject a specified hypothesis (typically denoted the null hypothesis, or </a:t>
                </a:r>
                <a14:m>
                  <m:oMath xmlns:m="http://schemas.openxmlformats.org/officeDocument/2006/math">
                    <m:sSub>
                      <m:sSubPr>
                        <m:ctrlPr>
                          <a:rPr lang="en-US" sz="2800" i="1">
                            <a:latin typeface="Cambria Math" panose="02040503050406030204" pitchFamily="18" charset="0"/>
                          </a:rPr>
                        </m:ctrlPr>
                      </m:sSubPr>
                      <m:e>
                        <m:r>
                          <a:rPr lang="en-US" sz="2800" b="0" i="1">
                            <a:latin typeface="Cambria Math" panose="02040503050406030204" pitchFamily="18" charset="0"/>
                          </a:rPr>
                          <m:t>𝐻</m:t>
                        </m:r>
                      </m:e>
                      <m:sub>
                        <m:r>
                          <a:rPr lang="en-US" sz="2800" b="0" i="1">
                            <a:latin typeface="Cambria Math" panose="02040503050406030204" pitchFamily="18" charset="0"/>
                          </a:rPr>
                          <m:t>0</m:t>
                        </m:r>
                      </m:sub>
                    </m:sSub>
                  </m:oMath>
                </a14:m>
                <a:r>
                  <a:rPr lang="en-US" sz="2800" dirty="0"/>
                  <a:t>).</a:t>
                </a:r>
              </a:p>
              <a:p>
                <a:pPr marL="0" indent="0">
                  <a:buNone/>
                </a:pPr>
                <a:endParaRPr lang="en-US" dirty="0"/>
              </a:p>
              <a:p>
                <a:r>
                  <a:rPr lang="en-US" dirty="0"/>
                  <a:t> The unknown actual state of affairs either corresponds to </a:t>
                </a:r>
                <a14:m>
                  <m:oMath xmlns:m="http://schemas.openxmlformats.org/officeDocument/2006/math">
                    <m:sSub>
                      <m:sSubPr>
                        <m:ctrlPr>
                          <a:rPr lang="en-US" sz="2800" i="1" smtClean="0">
                            <a:latin typeface="Cambria Math" panose="02040503050406030204" pitchFamily="18" charset="0"/>
                          </a:rPr>
                        </m:ctrlPr>
                      </m:sSubPr>
                      <m:e>
                        <m:r>
                          <a:rPr lang="en-US" sz="2800" b="0" i="1">
                            <a:latin typeface="Cambria Math" panose="02040503050406030204" pitchFamily="18" charset="0"/>
                          </a:rPr>
                          <m:t>𝐻</m:t>
                        </m:r>
                      </m:e>
                      <m:sub>
                        <m:r>
                          <a:rPr lang="en-US" sz="2800" b="0" i="1">
                            <a:latin typeface="Cambria Math" panose="02040503050406030204" pitchFamily="18" charset="0"/>
                          </a:rPr>
                          <m:t>0</m:t>
                        </m:r>
                      </m:sub>
                    </m:sSub>
                  </m:oMath>
                </a14:m>
                <a:r>
                  <a:rPr lang="en-US" dirty="0"/>
                  <a:t> or not (</a:t>
                </a:r>
                <a:r>
                  <a:rPr lang="en-US" i="1" dirty="0"/>
                  <a:t>i.e.</a:t>
                </a:r>
                <a:r>
                  <a:rPr lang="en-US" dirty="0"/>
                  <a:t>, the null hypothesis is true or it is false).</a:t>
                </a:r>
              </a:p>
              <a:p>
                <a:endParaRPr lang="en-US" dirty="0"/>
              </a:p>
              <a:p>
                <a:r>
                  <a:rPr lang="en-US" dirty="0"/>
                  <a:t> This produces a 2 x 2 classification of possible outcomes when testing a specified hypothesis.</a:t>
                </a:r>
              </a:p>
            </p:txBody>
          </p:sp>
        </mc:Choice>
        <mc:Fallback xmlns="">
          <p:sp>
            <p:nvSpPr>
              <p:cNvPr id="3" name="Content Placeholder 2">
                <a:extLst>
                  <a:ext uri="{FF2B5EF4-FFF2-40B4-BE49-F238E27FC236}">
                    <a16:creationId xmlns:a16="http://schemas.microsoft.com/office/drawing/2014/main" id="{28BF873F-7C34-76C2-4C8A-A2FDB90E6392}"/>
                  </a:ext>
                </a:extLst>
              </p:cNvPr>
              <p:cNvSpPr>
                <a:spLocks noGrp="1" noRot="1" noChangeAspect="1" noMove="1" noResize="1" noEditPoints="1" noAdjustHandles="1" noChangeArrowheads="1" noChangeShapeType="1" noTextEdit="1"/>
              </p:cNvSpPr>
              <p:nvPr>
                <p:ph idx="1"/>
              </p:nvPr>
            </p:nvSpPr>
            <p:spPr>
              <a:blipFill>
                <a:blip r:embed="rId2"/>
                <a:stretch>
                  <a:fillRect l="-1086" t="-2326" r="-193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C0655EC-5710-3376-2CE8-2DD6F14A122D}"/>
              </a:ext>
            </a:extLst>
          </p:cNvPr>
          <p:cNvSpPr>
            <a:spLocks noGrp="1"/>
          </p:cNvSpPr>
          <p:nvPr>
            <p:ph type="sldNum" sz="quarter" idx="12"/>
          </p:nvPr>
        </p:nvSpPr>
        <p:spPr/>
        <p:txBody>
          <a:bodyPr/>
          <a:lstStyle/>
          <a:p>
            <a:fld id="{74D06987-BFE9-2848-B928-4A50AED9B963}" type="slidenum">
              <a:rPr lang="en-US" smtClean="0"/>
              <a:t>15</a:t>
            </a:fld>
            <a:endParaRPr lang="en-US"/>
          </a:p>
        </p:txBody>
      </p:sp>
    </p:spTree>
    <p:extLst>
      <p:ext uri="{BB962C8B-B14F-4D97-AF65-F5344CB8AC3E}">
        <p14:creationId xmlns:p14="http://schemas.microsoft.com/office/powerpoint/2010/main" val="3396733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9EF40-ADD9-8600-6F55-477FE6E08BE2}"/>
              </a:ext>
            </a:extLst>
          </p:cNvPr>
          <p:cNvSpPr>
            <a:spLocks noGrp="1"/>
          </p:cNvSpPr>
          <p:nvPr>
            <p:ph type="title"/>
          </p:nvPr>
        </p:nvSpPr>
        <p:spPr/>
        <p:txBody>
          <a:bodyPr/>
          <a:lstStyle/>
          <a:p>
            <a:r>
              <a:rPr lang="en-US" b="1" dirty="0"/>
              <a:t>Hypothesis testing and types of errors</a:t>
            </a:r>
          </a:p>
        </p:txBody>
      </p:sp>
      <p:pic>
        <p:nvPicPr>
          <p:cNvPr id="5" name="Content Placeholder 4" descr="A table with a number of error types&#10;&#10;Description automatically generated with medium confidence">
            <a:extLst>
              <a:ext uri="{FF2B5EF4-FFF2-40B4-BE49-F238E27FC236}">
                <a16:creationId xmlns:a16="http://schemas.microsoft.com/office/drawing/2014/main" id="{130C6C9F-DC7F-5527-DF87-DCF4FE34E3A5}"/>
              </a:ext>
            </a:extLst>
          </p:cNvPr>
          <p:cNvPicPr>
            <a:picLocks noGrp="1" noChangeAspect="1"/>
          </p:cNvPicPr>
          <p:nvPr>
            <p:ph idx="1"/>
          </p:nvPr>
        </p:nvPicPr>
        <p:blipFill>
          <a:blip r:embed="rId2"/>
          <a:stretch>
            <a:fillRect/>
          </a:stretch>
        </p:blipFill>
        <p:spPr>
          <a:xfrm>
            <a:off x="1793142" y="1532198"/>
            <a:ext cx="6710007" cy="4351338"/>
          </a:xfrm>
        </p:spPr>
      </p:pic>
      <p:sp>
        <p:nvSpPr>
          <p:cNvPr id="6" name="TextBox 5">
            <a:extLst>
              <a:ext uri="{FF2B5EF4-FFF2-40B4-BE49-F238E27FC236}">
                <a16:creationId xmlns:a16="http://schemas.microsoft.com/office/drawing/2014/main" id="{A4934371-B1DD-A8EE-E200-9BCC122F7A16}"/>
              </a:ext>
            </a:extLst>
          </p:cNvPr>
          <p:cNvSpPr txBox="1"/>
          <p:nvPr/>
        </p:nvSpPr>
        <p:spPr>
          <a:xfrm>
            <a:off x="1468900" y="5890379"/>
            <a:ext cx="7358489" cy="369332"/>
          </a:xfrm>
          <a:prstGeom prst="rect">
            <a:avLst/>
          </a:prstGeom>
          <a:noFill/>
        </p:spPr>
        <p:txBody>
          <a:bodyPr wrap="none" rtlCol="0">
            <a:spAutoFit/>
          </a:bodyPr>
          <a:lstStyle/>
          <a:p>
            <a:r>
              <a:rPr lang="en-US" dirty="0"/>
              <a:t>Source: Wikipedia (https://en.wikipedia.org/wiki/Type_I_and_type_II_errors)</a:t>
            </a:r>
          </a:p>
        </p:txBody>
      </p:sp>
      <p:sp>
        <p:nvSpPr>
          <p:cNvPr id="7" name="Slide Number Placeholder 6">
            <a:extLst>
              <a:ext uri="{FF2B5EF4-FFF2-40B4-BE49-F238E27FC236}">
                <a16:creationId xmlns:a16="http://schemas.microsoft.com/office/drawing/2014/main" id="{3384184C-54F1-930B-AB56-AEE1A37AB0EC}"/>
              </a:ext>
            </a:extLst>
          </p:cNvPr>
          <p:cNvSpPr>
            <a:spLocks noGrp="1"/>
          </p:cNvSpPr>
          <p:nvPr>
            <p:ph type="sldNum" sz="quarter" idx="12"/>
          </p:nvPr>
        </p:nvSpPr>
        <p:spPr/>
        <p:txBody>
          <a:bodyPr/>
          <a:lstStyle/>
          <a:p>
            <a:fld id="{74D06987-BFE9-2848-B928-4A50AED9B963}" type="slidenum">
              <a:rPr lang="en-US" smtClean="0"/>
              <a:t>16</a:t>
            </a:fld>
            <a:endParaRPr lang="en-US"/>
          </a:p>
        </p:txBody>
      </p:sp>
      <p:sp>
        <p:nvSpPr>
          <p:cNvPr id="21" name="Rectangle 20">
            <a:extLst>
              <a:ext uri="{FF2B5EF4-FFF2-40B4-BE49-F238E27FC236}">
                <a16:creationId xmlns:a16="http://schemas.microsoft.com/office/drawing/2014/main" id="{E904888B-94A2-4973-AD6F-9412A6EF8AC3}"/>
              </a:ext>
            </a:extLst>
          </p:cNvPr>
          <p:cNvSpPr/>
          <p:nvPr/>
        </p:nvSpPr>
        <p:spPr>
          <a:xfrm>
            <a:off x="6650602" y="2266156"/>
            <a:ext cx="1828800" cy="3657600"/>
          </a:xfrm>
          <a:prstGeom prst="rect">
            <a:avLst/>
          </a:prstGeom>
          <a:solidFill>
            <a:srgbClr val="E71224">
              <a:alpha val="5000"/>
            </a:srgbClr>
          </a:solidFill>
          <a:ln w="126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40" name="Textfeld 39">
            <a:extLst>
              <a:ext uri="{FF2B5EF4-FFF2-40B4-BE49-F238E27FC236}">
                <a16:creationId xmlns:a16="http://schemas.microsoft.com/office/drawing/2014/main" id="{8BA0B592-51D3-4ED3-B64F-6B17852B2620}"/>
              </a:ext>
            </a:extLst>
          </p:cNvPr>
          <p:cNvSpPr txBox="1"/>
          <p:nvPr/>
        </p:nvSpPr>
        <p:spPr>
          <a:xfrm>
            <a:off x="6750666" y="4107358"/>
            <a:ext cx="1676166" cy="538609"/>
          </a:xfrm>
          <a:prstGeom prst="rect">
            <a:avLst/>
          </a:prstGeom>
          <a:noFill/>
        </p:spPr>
        <p:txBody>
          <a:bodyPr wrap="square" rtlCol="0" anchor="ctr" anchorCtr="1">
            <a:spAutoFit/>
          </a:bodyPr>
          <a:lstStyle/>
          <a:p>
            <a:pPr algn="ctr"/>
            <a:r>
              <a:rPr lang="en-US" sz="2900" dirty="0">
                <a:solidFill>
                  <a:srgbClr val="00B0F0"/>
                </a:solidFill>
              </a:rPr>
              <a:t>Power</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EFCBD0C-E82C-F22A-18DD-A33069D888F5}"/>
                  </a:ext>
                </a:extLst>
              </p14:cNvPr>
              <p14:cNvContentPartPr/>
              <p14:nvPr/>
            </p14:nvContentPartPr>
            <p14:xfrm>
              <a:off x="-254027" y="-47604"/>
              <a:ext cx="360" cy="360"/>
            </p14:xfrm>
          </p:contentPart>
        </mc:Choice>
        <mc:Fallback xmlns="">
          <p:pic>
            <p:nvPicPr>
              <p:cNvPr id="3" name="Ink 2">
                <a:extLst>
                  <a:ext uri="{FF2B5EF4-FFF2-40B4-BE49-F238E27FC236}">
                    <a16:creationId xmlns:a16="http://schemas.microsoft.com/office/drawing/2014/main" id="{2EFCBD0C-E82C-F22A-18DD-A33069D888F5}"/>
                  </a:ext>
                </a:extLst>
              </p:cNvPr>
              <p:cNvPicPr/>
              <p:nvPr/>
            </p:nvPicPr>
            <p:blipFill>
              <a:blip r:embed="rId4"/>
              <a:stretch>
                <a:fillRect/>
              </a:stretch>
            </p:blipFill>
            <p:spPr>
              <a:xfrm>
                <a:off x="-260147" y="-53724"/>
                <a:ext cx="12600" cy="12600"/>
              </a:xfrm>
              <a:prstGeom prst="rect">
                <a:avLst/>
              </a:prstGeom>
            </p:spPr>
          </p:pic>
        </mc:Fallback>
      </mc:AlternateContent>
      <p:sp>
        <p:nvSpPr>
          <p:cNvPr id="10" name="Rectangle 9">
            <a:extLst>
              <a:ext uri="{FF2B5EF4-FFF2-40B4-BE49-F238E27FC236}">
                <a16:creationId xmlns:a16="http://schemas.microsoft.com/office/drawing/2014/main" id="{AE46F841-BB4B-4730-9050-75070CB5E0C1}"/>
              </a:ext>
            </a:extLst>
          </p:cNvPr>
          <p:cNvSpPr/>
          <p:nvPr/>
        </p:nvSpPr>
        <p:spPr>
          <a:xfrm>
            <a:off x="6674350" y="4244459"/>
            <a:ext cx="1828799" cy="1645920"/>
          </a:xfrm>
          <a:prstGeom prst="rect">
            <a:avLst/>
          </a:prstGeom>
          <a:solidFill>
            <a:srgbClr val="00A0D7">
              <a:alpha val="5000"/>
            </a:srgbClr>
          </a:solidFill>
          <a:ln w="12600">
            <a:solidFill>
              <a:srgbClr val="00A0D7"/>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dirty="0">
              <a:solidFill>
                <a:srgbClr val="00A0D7"/>
              </a:solidFill>
            </a:endParaRPr>
          </a:p>
        </p:txBody>
      </p:sp>
    </p:spTree>
    <p:extLst>
      <p:ext uri="{BB962C8B-B14F-4D97-AF65-F5344CB8AC3E}">
        <p14:creationId xmlns:p14="http://schemas.microsoft.com/office/powerpoint/2010/main" val="79785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40" grpId="0"/>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0C2F2-C10D-9601-C3C2-6315AA71F9F0}"/>
            </a:ext>
          </a:extLst>
        </p:cNvPr>
        <p:cNvGrpSpPr/>
        <p:nvPr/>
      </p:nvGrpSpPr>
      <p:grpSpPr>
        <a:xfrm>
          <a:off x="0" y="0"/>
          <a:ext cx="0" cy="0"/>
          <a:chOff x="0" y="0"/>
          <a:chExt cx="0" cy="0"/>
        </a:xfrm>
      </p:grpSpPr>
      <p:sp>
        <p:nvSpPr>
          <p:cNvPr id="24" name="Freeform 23">
            <a:extLst>
              <a:ext uri="{FF2B5EF4-FFF2-40B4-BE49-F238E27FC236}">
                <a16:creationId xmlns:a16="http://schemas.microsoft.com/office/drawing/2014/main" id="{8857C3EF-81B8-D351-2239-3631EDCF3903}"/>
              </a:ext>
            </a:extLst>
          </p:cNvPr>
          <p:cNvSpPr/>
          <p:nvPr/>
        </p:nvSpPr>
        <p:spPr>
          <a:xfrm>
            <a:off x="10054397" y="2636920"/>
            <a:ext cx="2137603" cy="4221080"/>
          </a:xfrm>
          <a:custGeom>
            <a:avLst/>
            <a:gdLst>
              <a:gd name="connsiteX0" fmla="*/ 2137603 w 2137603"/>
              <a:gd name="connsiteY0" fmla="*/ 0 h 4221080"/>
              <a:gd name="connsiteX1" fmla="*/ 2137603 w 2137603"/>
              <a:gd name="connsiteY1" fmla="*/ 578403 h 4221080"/>
              <a:gd name="connsiteX2" fmla="*/ 292910 w 2137603"/>
              <a:gd name="connsiteY2" fmla="*/ 4221080 h 4221080"/>
              <a:gd name="connsiteX3" fmla="*/ 0 w 2137603"/>
              <a:gd name="connsiteY3" fmla="*/ 4221080 h 4221080"/>
            </a:gdLst>
            <a:ahLst/>
            <a:cxnLst>
              <a:cxn ang="0">
                <a:pos x="connsiteX0" y="connsiteY0"/>
              </a:cxn>
              <a:cxn ang="0">
                <a:pos x="connsiteX1" y="connsiteY1"/>
              </a:cxn>
              <a:cxn ang="0">
                <a:pos x="connsiteX2" y="connsiteY2"/>
              </a:cxn>
              <a:cxn ang="0">
                <a:pos x="connsiteX3" y="connsiteY3"/>
              </a:cxn>
            </a:cxnLst>
            <a:rect l="l" t="t" r="r" b="b"/>
            <a:pathLst>
              <a:path w="2137603" h="4221080">
                <a:moveTo>
                  <a:pt x="2137603" y="0"/>
                </a:moveTo>
                <a:lnTo>
                  <a:pt x="2137603" y="578403"/>
                </a:lnTo>
                <a:lnTo>
                  <a:pt x="292910" y="4221080"/>
                </a:lnTo>
                <a:lnTo>
                  <a:pt x="0" y="4221080"/>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181FDB86-4D6E-C1FF-3A27-1517D97B6DD4}"/>
              </a:ext>
            </a:extLst>
          </p:cNvPr>
          <p:cNvSpPr/>
          <p:nvPr/>
        </p:nvSpPr>
        <p:spPr>
          <a:xfrm>
            <a:off x="9324482" y="1195572"/>
            <a:ext cx="2867518" cy="5662428"/>
          </a:xfrm>
          <a:custGeom>
            <a:avLst/>
            <a:gdLst>
              <a:gd name="connsiteX0" fmla="*/ 2867518 w 2867518"/>
              <a:gd name="connsiteY0" fmla="*/ 0 h 5662428"/>
              <a:gd name="connsiteX1" fmla="*/ 2867518 w 2867518"/>
              <a:gd name="connsiteY1" fmla="*/ 578403 h 5662428"/>
              <a:gd name="connsiteX2" fmla="*/ 292910 w 2867518"/>
              <a:gd name="connsiteY2" fmla="*/ 5662428 h 5662428"/>
              <a:gd name="connsiteX3" fmla="*/ 0 w 2867518"/>
              <a:gd name="connsiteY3" fmla="*/ 5662428 h 5662428"/>
            </a:gdLst>
            <a:ahLst/>
            <a:cxnLst>
              <a:cxn ang="0">
                <a:pos x="connsiteX0" y="connsiteY0"/>
              </a:cxn>
              <a:cxn ang="0">
                <a:pos x="connsiteX1" y="connsiteY1"/>
              </a:cxn>
              <a:cxn ang="0">
                <a:pos x="connsiteX2" y="connsiteY2"/>
              </a:cxn>
              <a:cxn ang="0">
                <a:pos x="connsiteX3" y="connsiteY3"/>
              </a:cxn>
            </a:cxnLst>
            <a:rect l="l" t="t" r="r" b="b"/>
            <a:pathLst>
              <a:path w="2867518" h="5662428">
                <a:moveTo>
                  <a:pt x="2867518" y="0"/>
                </a:moveTo>
                <a:lnTo>
                  <a:pt x="2867518" y="578403"/>
                </a:lnTo>
                <a:lnTo>
                  <a:pt x="292910" y="5662428"/>
                </a:lnTo>
                <a:lnTo>
                  <a:pt x="0" y="5662428"/>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Parallelogram 14">
            <a:extLst>
              <a:ext uri="{FF2B5EF4-FFF2-40B4-BE49-F238E27FC236}">
                <a16:creationId xmlns:a16="http://schemas.microsoft.com/office/drawing/2014/main" id="{1256AE5B-E5F6-67FF-446C-13EFA5824FBD}"/>
              </a:ext>
            </a:extLst>
          </p:cNvPr>
          <p:cNvSpPr/>
          <p:nvPr/>
        </p:nvSpPr>
        <p:spPr>
          <a:xfrm>
            <a:off x="4981075" y="0"/>
            <a:ext cx="6845968" cy="6858000"/>
          </a:xfrm>
          <a:prstGeom prst="parallelogram">
            <a:avLst>
              <a:gd name="adj" fmla="val 49291"/>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2734129F-10C3-FAB2-446E-D16840D04DDA}"/>
              </a:ext>
            </a:extLst>
          </p:cNvPr>
          <p:cNvSpPr/>
          <p:nvPr/>
        </p:nvSpPr>
        <p:spPr>
          <a:xfrm>
            <a:off x="3356518" y="0"/>
            <a:ext cx="4565784" cy="6858000"/>
          </a:xfrm>
          <a:prstGeom prst="parallelogram">
            <a:avLst>
              <a:gd name="adj" fmla="val 74735"/>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A96AA4F-8EA5-A5A2-F72D-8BF362413673}"/>
              </a:ext>
            </a:extLst>
          </p:cNvPr>
          <p:cNvSpPr txBox="1">
            <a:spLocks noGrp="1" noRot="1" noMove="1" noResize="1" noEditPoints="1" noAdjustHandles="1" noChangeArrowheads="1" noChangeShapeType="1"/>
          </p:cNvSpPr>
          <p:nvPr/>
        </p:nvSpPr>
        <p:spPr>
          <a:xfrm>
            <a:off x="0" y="3208103"/>
            <a:ext cx="12192000" cy="2286000"/>
          </a:xfrm>
          <a:prstGeom prst="rect">
            <a:avLst/>
          </a:prstGeom>
          <a:solidFill>
            <a:srgbClr val="E4E0EE"/>
          </a:solidFill>
        </p:spPr>
        <p:txBody>
          <a:bodyPr wrap="square" lIns="914400" rIns="914400" rtlCol="0" anchor="ctr">
            <a:noAutofit/>
          </a:bodyPr>
          <a:lstStyle/>
          <a:p>
            <a:r>
              <a:rPr lang="en-US" sz="4800" dirty="0">
                <a:solidFill>
                  <a:schemeClr val="bg1">
                    <a:lumMod val="50000"/>
                  </a:schemeClr>
                </a:solidFill>
                <a:latin typeface="Arial" panose="020B0604020202020204" pitchFamily="34" charset="0"/>
                <a:cs typeface="Arial" panose="020B0604020202020204" pitchFamily="34" charset="0"/>
              </a:rPr>
              <a:t>Power Calculation Fundamentals </a:t>
            </a:r>
          </a:p>
        </p:txBody>
      </p:sp>
    </p:spTree>
    <p:extLst>
      <p:ext uri="{BB962C8B-B14F-4D97-AF65-F5344CB8AC3E}">
        <p14:creationId xmlns:p14="http://schemas.microsoft.com/office/powerpoint/2010/main" val="40768475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7311C-EFCE-078F-FA9B-469A3E2D9C4A}"/>
              </a:ext>
            </a:extLst>
          </p:cNvPr>
          <p:cNvSpPr>
            <a:spLocks noGrp="1"/>
          </p:cNvSpPr>
          <p:nvPr>
            <p:ph type="title"/>
          </p:nvPr>
        </p:nvSpPr>
        <p:spPr/>
        <p:txBody>
          <a:bodyPr/>
          <a:lstStyle/>
          <a:p>
            <a:r>
              <a:rPr lang="en-US" b="1" dirty="0"/>
              <a:t>Calculating power: null and alternative distributions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F5C458-A378-C873-3A99-6BD7F5CC16E7}"/>
                  </a:ext>
                </a:extLst>
              </p:cNvPr>
              <p:cNvSpPr>
                <a:spLocks noGrp="1"/>
              </p:cNvSpPr>
              <p:nvPr>
                <p:ph idx="1"/>
              </p:nvPr>
            </p:nvSpPr>
            <p:spPr/>
            <p:txBody>
              <a:bodyPr>
                <a:normAutofit/>
              </a:bodyPr>
              <a:lstStyle/>
              <a:p>
                <a:pPr marL="0" indent="0">
                  <a:buNone/>
                </a:pPr>
                <a:r>
                  <a:rPr lang="en-US" dirty="0"/>
                  <a:t>To calculate power, we need to:</a:t>
                </a:r>
              </a:p>
              <a:p>
                <a:pPr marL="0" indent="0">
                  <a:buNone/>
                </a:pPr>
                <a:endParaRPr lang="en-US" dirty="0"/>
              </a:p>
              <a:p>
                <a:pPr marL="514350" indent="-514350">
                  <a:buFont typeface="+mj-lt"/>
                  <a:buAutoNum type="arabicPeriod"/>
                </a:pPr>
                <a:r>
                  <a:rPr lang="en-US" dirty="0"/>
                  <a:t>Identify the distribution of the test statistic under the null hypothesis </a:t>
                </a:r>
                <a14:m>
                  <m:oMath xmlns:m="http://schemas.openxmlformats.org/officeDocument/2006/math">
                    <m:sSub>
                      <m:sSubPr>
                        <m:ctrlPr>
                          <a:rPr lang="en-US" sz="2800" i="1" smtClean="0">
                            <a:latin typeface="Cambria Math" panose="02040503050406030204" pitchFamily="18" charset="0"/>
                          </a:rPr>
                        </m:ctrlPr>
                      </m:sSubPr>
                      <m:e>
                        <m:r>
                          <a:rPr lang="en-US" sz="2800" b="0" i="1">
                            <a:latin typeface="Cambria Math" panose="02040503050406030204" pitchFamily="18" charset="0"/>
                          </a:rPr>
                          <m:t>𝐻</m:t>
                        </m:r>
                      </m:e>
                      <m:sub>
                        <m:r>
                          <a:rPr lang="en-US" sz="2800" b="0" i="1">
                            <a:latin typeface="Cambria Math" panose="02040503050406030204" pitchFamily="18" charset="0"/>
                          </a:rPr>
                          <m:t>0</m:t>
                        </m:r>
                      </m:sub>
                    </m:sSub>
                  </m:oMath>
                </a14:m>
                <a:r>
                  <a:rPr lang="en-US" dirty="0"/>
                  <a:t>.</a:t>
                </a:r>
              </a:p>
              <a:p>
                <a:pPr marL="514350" indent="-514350">
                  <a:buFont typeface="+mj-lt"/>
                  <a:buAutoNum type="arabicPeriod"/>
                </a:pPr>
                <a:r>
                  <a:rPr lang="en-US" dirty="0"/>
                  <a:t>Specify the Type I error rate or alpha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level for the test.</a:t>
                </a:r>
              </a:p>
              <a:p>
                <a:pPr marL="514350" indent="-514350">
                  <a:buFont typeface="+mj-lt"/>
                  <a:buAutoNum type="arabicPeriod"/>
                </a:pPr>
                <a:r>
                  <a:rPr lang="en-US" dirty="0"/>
                  <a:t>Identify the distribution of the test statistic under the alternative hypothesis </a:t>
                </a:r>
                <a14:m>
                  <m:oMath xmlns:m="http://schemas.openxmlformats.org/officeDocument/2006/math">
                    <m:sSub>
                      <m:sSubPr>
                        <m:ctrlPr>
                          <a:rPr lang="en-US" sz="2800" i="1" smtClean="0">
                            <a:latin typeface="Cambria Math" panose="02040503050406030204" pitchFamily="18" charset="0"/>
                          </a:rPr>
                        </m:ctrlPr>
                      </m:sSubPr>
                      <m:e>
                        <m:r>
                          <a:rPr lang="en-US" sz="2800" b="0" i="1">
                            <a:latin typeface="Cambria Math" panose="02040503050406030204" pitchFamily="18" charset="0"/>
                          </a:rPr>
                          <m:t>𝐻</m:t>
                        </m:r>
                      </m:e>
                      <m:sub>
                        <m:r>
                          <a:rPr lang="en-US" sz="2800" b="0" i="1" smtClean="0">
                            <a:latin typeface="Cambria Math" panose="02040503050406030204" pitchFamily="18" charset="0"/>
                          </a:rPr>
                          <m:t>1</m:t>
                        </m:r>
                      </m:sub>
                    </m:sSub>
                  </m:oMath>
                </a14:m>
                <a:r>
                  <a:rPr lang="en-US" dirty="0"/>
                  <a:t>. </a:t>
                </a:r>
              </a:p>
              <a:p>
                <a:pPr marL="514350" indent="-514350">
                  <a:buFont typeface="+mj-lt"/>
                  <a:buAutoNum type="arabicPeriod"/>
                </a:pPr>
                <a:r>
                  <a:rPr lang="en-US" dirty="0"/>
                  <a:t>Calculate the expected proportion of results that would be significant at the chosen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level, assuming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1</m:t>
                        </m:r>
                      </m:sub>
                    </m:sSub>
                  </m:oMath>
                </a14:m>
                <a:r>
                  <a:rPr lang="en-US" dirty="0"/>
                  <a:t>.</a:t>
                </a:r>
              </a:p>
            </p:txBody>
          </p:sp>
        </mc:Choice>
        <mc:Fallback xmlns="">
          <p:sp>
            <p:nvSpPr>
              <p:cNvPr id="3" name="Content Placeholder 2">
                <a:extLst>
                  <a:ext uri="{FF2B5EF4-FFF2-40B4-BE49-F238E27FC236}">
                    <a16:creationId xmlns:a16="http://schemas.microsoft.com/office/drawing/2014/main" id="{DFF5C458-A378-C873-3A99-6BD7F5CC16E7}"/>
                  </a:ext>
                </a:extLst>
              </p:cNvPr>
              <p:cNvSpPr>
                <a:spLocks noGrp="1" noRot="1" noChangeAspect="1" noMove="1" noResize="1" noEditPoints="1" noAdjustHandles="1" noChangeArrowheads="1" noChangeShapeType="1" noTextEdit="1"/>
              </p:cNvSpPr>
              <p:nvPr>
                <p:ph idx="1"/>
              </p:nvPr>
            </p:nvSpPr>
            <p:spPr>
              <a:blipFill>
                <a:blip r:embed="rId3"/>
                <a:stretch>
                  <a:fillRect l="-1206" t="-232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02474F7-FE16-66F1-C809-44F769C1A37F}"/>
              </a:ext>
            </a:extLst>
          </p:cNvPr>
          <p:cNvSpPr>
            <a:spLocks noGrp="1"/>
          </p:cNvSpPr>
          <p:nvPr>
            <p:ph type="sldNum" sz="quarter" idx="12"/>
          </p:nvPr>
        </p:nvSpPr>
        <p:spPr/>
        <p:txBody>
          <a:bodyPr/>
          <a:lstStyle/>
          <a:p>
            <a:fld id="{74D06987-BFE9-2848-B928-4A50AED9B963}" type="slidenum">
              <a:rPr lang="en-US" smtClean="0"/>
              <a:t>18</a:t>
            </a:fld>
            <a:endParaRPr lang="en-US"/>
          </a:p>
        </p:txBody>
      </p:sp>
    </p:spTree>
    <p:extLst>
      <p:ext uri="{BB962C8B-B14F-4D97-AF65-F5344CB8AC3E}">
        <p14:creationId xmlns:p14="http://schemas.microsoft.com/office/powerpoint/2010/main" val="1609637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B6482-24DA-2D7C-5C12-3CCB242BA122}"/>
              </a:ext>
            </a:extLst>
          </p:cNvPr>
          <p:cNvSpPr>
            <a:spLocks noGrp="1"/>
          </p:cNvSpPr>
          <p:nvPr>
            <p:ph type="title"/>
          </p:nvPr>
        </p:nvSpPr>
        <p:spPr/>
        <p:txBody>
          <a:bodyPr/>
          <a:lstStyle/>
          <a:p>
            <a:r>
              <a:rPr lang="en-US" b="1" dirty="0"/>
              <a:t>Null and alternative distributions and power: Symmetric distributions</a:t>
            </a:r>
            <a:endParaRPr lang="en-US" dirty="0"/>
          </a:p>
        </p:txBody>
      </p:sp>
      <p:sp>
        <p:nvSpPr>
          <p:cNvPr id="4" name="Slide Number Placeholder 3">
            <a:extLst>
              <a:ext uri="{FF2B5EF4-FFF2-40B4-BE49-F238E27FC236}">
                <a16:creationId xmlns:a16="http://schemas.microsoft.com/office/drawing/2014/main" id="{9962E009-969B-7118-15C2-3806E3287924}"/>
              </a:ext>
            </a:extLst>
          </p:cNvPr>
          <p:cNvSpPr>
            <a:spLocks noGrp="1"/>
          </p:cNvSpPr>
          <p:nvPr>
            <p:ph type="sldNum" sz="quarter" idx="12"/>
          </p:nvPr>
        </p:nvSpPr>
        <p:spPr/>
        <p:txBody>
          <a:bodyPr/>
          <a:lstStyle/>
          <a:p>
            <a:fld id="{74D06987-BFE9-2848-B928-4A50AED9B963}" type="slidenum">
              <a:rPr lang="en-US" smtClean="0"/>
              <a:t>19</a:t>
            </a:fld>
            <a:endParaRPr lang="en-US"/>
          </a:p>
        </p:txBody>
      </p:sp>
      <p:pic>
        <p:nvPicPr>
          <p:cNvPr id="8" name="Content Placeholder 7">
            <a:extLst>
              <a:ext uri="{FF2B5EF4-FFF2-40B4-BE49-F238E27FC236}">
                <a16:creationId xmlns:a16="http://schemas.microsoft.com/office/drawing/2014/main" id="{5D250EF6-946F-3A96-6C41-75331D3C765B}"/>
              </a:ext>
            </a:extLst>
          </p:cNvPr>
          <p:cNvPicPr>
            <a:picLocks noGrp="1" noChangeAspect="1"/>
          </p:cNvPicPr>
          <p:nvPr>
            <p:ph idx="1"/>
          </p:nvPr>
        </p:nvPicPr>
        <p:blipFill>
          <a:blip r:embed="rId2"/>
          <a:stretch>
            <a:fillRect/>
          </a:stretch>
        </p:blipFill>
        <p:spPr>
          <a:xfrm>
            <a:off x="2786257" y="1825625"/>
            <a:ext cx="6619485" cy="4351338"/>
          </a:xfrm>
          <a:prstGeom prst="rect">
            <a:avLst/>
          </a:prstGeom>
        </p:spPr>
      </p:pic>
      <p:sp>
        <p:nvSpPr>
          <p:cNvPr id="3" name="TextBox 2">
            <a:extLst>
              <a:ext uri="{FF2B5EF4-FFF2-40B4-BE49-F238E27FC236}">
                <a16:creationId xmlns:a16="http://schemas.microsoft.com/office/drawing/2014/main" id="{1F9B36BE-38B8-C8C4-0F65-416C74A099D4}"/>
              </a:ext>
            </a:extLst>
          </p:cNvPr>
          <p:cNvSpPr txBox="1"/>
          <p:nvPr/>
        </p:nvSpPr>
        <p:spPr>
          <a:xfrm>
            <a:off x="2449689" y="5807631"/>
            <a:ext cx="2475358" cy="369332"/>
          </a:xfrm>
          <a:prstGeom prst="rect">
            <a:avLst/>
          </a:prstGeom>
          <a:noFill/>
        </p:spPr>
        <p:txBody>
          <a:bodyPr wrap="none" rtlCol="0">
            <a:spAutoFit/>
          </a:bodyPr>
          <a:lstStyle/>
          <a:p>
            <a:r>
              <a:rPr lang="en-US" dirty="0"/>
              <a:t>Source: R package </a:t>
            </a:r>
            <a:r>
              <a:rPr lang="en-US" dirty="0" err="1"/>
              <a:t>pwrss</a:t>
            </a:r>
            <a:endParaRPr lang="en-US" dirty="0"/>
          </a:p>
        </p:txBody>
      </p:sp>
    </p:spTree>
    <p:extLst>
      <p:ext uri="{BB962C8B-B14F-4D97-AF65-F5344CB8AC3E}">
        <p14:creationId xmlns:p14="http://schemas.microsoft.com/office/powerpoint/2010/main" val="914235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584D1-A48E-C229-5469-2F1C1985E54E}"/>
              </a:ext>
            </a:extLst>
          </p:cNvPr>
          <p:cNvSpPr>
            <a:spLocks noGrp="1"/>
          </p:cNvSpPr>
          <p:nvPr>
            <p:ph type="ctrTitle"/>
          </p:nvPr>
        </p:nvSpPr>
        <p:spPr/>
        <p:txBody>
          <a:bodyPr/>
          <a:lstStyle/>
          <a:p>
            <a:r>
              <a:rPr lang="en-US" b="1" dirty="0"/>
              <a:t>Introduction to Statistical Power Analysis</a:t>
            </a:r>
          </a:p>
        </p:txBody>
      </p:sp>
      <p:sp>
        <p:nvSpPr>
          <p:cNvPr id="3" name="Subtitle 2">
            <a:extLst>
              <a:ext uri="{FF2B5EF4-FFF2-40B4-BE49-F238E27FC236}">
                <a16:creationId xmlns:a16="http://schemas.microsoft.com/office/drawing/2014/main" id="{52F793BA-B70A-0B4C-2654-004860BE4539}"/>
              </a:ext>
            </a:extLst>
          </p:cNvPr>
          <p:cNvSpPr>
            <a:spLocks noGrp="1"/>
          </p:cNvSpPr>
          <p:nvPr>
            <p:ph type="subTitle" idx="1"/>
          </p:nvPr>
        </p:nvSpPr>
        <p:spPr/>
        <p:txBody>
          <a:bodyPr>
            <a:normAutofit lnSpcReduction="10000"/>
          </a:bodyPr>
          <a:lstStyle/>
          <a:p>
            <a:endParaRPr lang="en-US" dirty="0"/>
          </a:p>
          <a:p>
            <a:r>
              <a:rPr lang="en-US" dirty="0"/>
              <a:t>Instructor: David Nichols</a:t>
            </a:r>
          </a:p>
          <a:p>
            <a:endParaRPr lang="en-US" dirty="0"/>
          </a:p>
          <a:p>
            <a:r>
              <a:rPr lang="en-US" dirty="0"/>
              <a:t>TA: Jillian Whitton</a:t>
            </a:r>
          </a:p>
        </p:txBody>
      </p:sp>
    </p:spTree>
    <p:extLst>
      <p:ext uri="{BB962C8B-B14F-4D97-AF65-F5344CB8AC3E}">
        <p14:creationId xmlns:p14="http://schemas.microsoft.com/office/powerpoint/2010/main" val="3929284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B6482-24DA-2D7C-5C12-3CCB242BA122}"/>
              </a:ext>
            </a:extLst>
          </p:cNvPr>
          <p:cNvSpPr>
            <a:spLocks noGrp="1"/>
          </p:cNvSpPr>
          <p:nvPr>
            <p:ph type="title"/>
          </p:nvPr>
        </p:nvSpPr>
        <p:spPr/>
        <p:txBody>
          <a:bodyPr/>
          <a:lstStyle/>
          <a:p>
            <a:r>
              <a:rPr lang="en-US" b="1" dirty="0"/>
              <a:t>Null and alternative distributions and power: Asymmetric distributions</a:t>
            </a:r>
            <a:endParaRPr lang="en-US" dirty="0"/>
          </a:p>
        </p:txBody>
      </p:sp>
      <p:sp>
        <p:nvSpPr>
          <p:cNvPr id="4" name="Slide Number Placeholder 3">
            <a:extLst>
              <a:ext uri="{FF2B5EF4-FFF2-40B4-BE49-F238E27FC236}">
                <a16:creationId xmlns:a16="http://schemas.microsoft.com/office/drawing/2014/main" id="{9962E009-969B-7118-15C2-3806E3287924}"/>
              </a:ext>
            </a:extLst>
          </p:cNvPr>
          <p:cNvSpPr>
            <a:spLocks noGrp="1"/>
          </p:cNvSpPr>
          <p:nvPr>
            <p:ph type="sldNum" sz="quarter" idx="12"/>
          </p:nvPr>
        </p:nvSpPr>
        <p:spPr/>
        <p:txBody>
          <a:bodyPr/>
          <a:lstStyle/>
          <a:p>
            <a:fld id="{74D06987-BFE9-2848-B928-4A50AED9B963}" type="slidenum">
              <a:rPr lang="en-US" smtClean="0"/>
              <a:t>20</a:t>
            </a:fld>
            <a:endParaRPr lang="en-US"/>
          </a:p>
        </p:txBody>
      </p:sp>
      <p:pic>
        <p:nvPicPr>
          <p:cNvPr id="6" name="Content Placeholder 5">
            <a:extLst>
              <a:ext uri="{FF2B5EF4-FFF2-40B4-BE49-F238E27FC236}">
                <a16:creationId xmlns:a16="http://schemas.microsoft.com/office/drawing/2014/main" id="{68DC64E4-E33B-AFB5-ED8B-ED9145C748F4}"/>
              </a:ext>
            </a:extLst>
          </p:cNvPr>
          <p:cNvPicPr>
            <a:picLocks noGrp="1" noChangeAspect="1"/>
          </p:cNvPicPr>
          <p:nvPr>
            <p:ph idx="1"/>
          </p:nvPr>
        </p:nvPicPr>
        <p:blipFill>
          <a:blip r:embed="rId2"/>
          <a:stretch>
            <a:fillRect/>
          </a:stretch>
        </p:blipFill>
        <p:spPr>
          <a:xfrm>
            <a:off x="2786257" y="1825625"/>
            <a:ext cx="6619485" cy="4351338"/>
          </a:xfrm>
          <a:prstGeom prst="rect">
            <a:avLst/>
          </a:prstGeom>
        </p:spPr>
      </p:pic>
      <p:sp>
        <p:nvSpPr>
          <p:cNvPr id="5" name="TextBox 4">
            <a:extLst>
              <a:ext uri="{FF2B5EF4-FFF2-40B4-BE49-F238E27FC236}">
                <a16:creationId xmlns:a16="http://schemas.microsoft.com/office/drawing/2014/main" id="{B8981176-7B13-A557-3215-67BAF6B7FF70}"/>
              </a:ext>
            </a:extLst>
          </p:cNvPr>
          <p:cNvSpPr txBox="1"/>
          <p:nvPr/>
        </p:nvSpPr>
        <p:spPr>
          <a:xfrm>
            <a:off x="2460978" y="5992297"/>
            <a:ext cx="2475358" cy="369332"/>
          </a:xfrm>
          <a:prstGeom prst="rect">
            <a:avLst/>
          </a:prstGeom>
          <a:noFill/>
        </p:spPr>
        <p:txBody>
          <a:bodyPr wrap="none" rtlCol="0">
            <a:spAutoFit/>
          </a:bodyPr>
          <a:lstStyle/>
          <a:p>
            <a:r>
              <a:rPr lang="en-US" dirty="0"/>
              <a:t>Source: R package </a:t>
            </a:r>
            <a:r>
              <a:rPr lang="en-US" dirty="0" err="1"/>
              <a:t>pwrss</a:t>
            </a:r>
            <a:endParaRPr lang="en-US" dirty="0"/>
          </a:p>
        </p:txBody>
      </p:sp>
    </p:spTree>
    <p:extLst>
      <p:ext uri="{BB962C8B-B14F-4D97-AF65-F5344CB8AC3E}">
        <p14:creationId xmlns:p14="http://schemas.microsoft.com/office/powerpoint/2010/main" val="1513604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8AD78-C471-149C-2148-D3EBE54B52B6}"/>
              </a:ext>
            </a:extLst>
          </p:cNvPr>
          <p:cNvSpPr>
            <a:spLocks noGrp="1"/>
          </p:cNvSpPr>
          <p:nvPr>
            <p:ph type="title"/>
          </p:nvPr>
        </p:nvSpPr>
        <p:spPr/>
        <p:txBody>
          <a:bodyPr/>
          <a:lstStyle/>
          <a:p>
            <a:r>
              <a:rPr lang="en-US" b="1" dirty="0"/>
              <a:t>What we need to know to calculate power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DF8634-51CC-6D68-4914-5B656B8FFBD3}"/>
                  </a:ext>
                </a:extLst>
              </p:cNvPr>
              <p:cNvSpPr>
                <a:spLocks noGrp="1"/>
              </p:cNvSpPr>
              <p:nvPr>
                <p:ph idx="1"/>
              </p:nvPr>
            </p:nvSpPr>
            <p:spPr/>
            <p:txBody>
              <a:bodyPr/>
              <a:lstStyle/>
              <a:p>
                <a:pPr marL="0" indent="0">
                  <a:buNone/>
                </a:pPr>
                <a:r>
                  <a:rPr lang="en-US" dirty="0"/>
                  <a:t>To calculate power, we need to know:</a:t>
                </a:r>
              </a:p>
              <a:p>
                <a:pPr marL="0" indent="0">
                  <a:buNone/>
                </a:pPr>
                <a:endParaRPr lang="en-US" dirty="0"/>
              </a:p>
              <a:p>
                <a:r>
                  <a:rPr lang="en-US" dirty="0"/>
                  <a:t>The exact null hypothesis </a:t>
                </a:r>
                <a14:m>
                  <m:oMath xmlns:m="http://schemas.openxmlformats.org/officeDocument/2006/math">
                    <m:sSub>
                      <m:sSubPr>
                        <m:ctrlPr>
                          <a:rPr lang="en-US" sz="2800" i="1" smtClean="0">
                            <a:latin typeface="Cambria Math" panose="02040503050406030204" pitchFamily="18" charset="0"/>
                          </a:rPr>
                        </m:ctrlPr>
                      </m:sSubPr>
                      <m:e>
                        <m:r>
                          <a:rPr lang="en-US" sz="2800" b="0" i="1">
                            <a:latin typeface="Cambria Math" panose="02040503050406030204" pitchFamily="18" charset="0"/>
                          </a:rPr>
                          <m:t>𝐻</m:t>
                        </m:r>
                      </m:e>
                      <m:sub>
                        <m:r>
                          <a:rPr lang="en-US" sz="2800" b="0" i="1">
                            <a:latin typeface="Cambria Math" panose="02040503050406030204" pitchFamily="18" charset="0"/>
                          </a:rPr>
                          <m:t>0</m:t>
                        </m:r>
                      </m:sub>
                    </m:sSub>
                  </m:oMath>
                </a14:m>
                <a:r>
                  <a:rPr lang="en-US" dirty="0"/>
                  <a:t> we want to test, including the null value(s) and possible directionality.</a:t>
                </a:r>
              </a:p>
              <a:p>
                <a:r>
                  <a:rPr lang="en-US" dirty="0"/>
                  <a:t>The Type I error rate or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level we’re willing to accept.</a:t>
                </a:r>
              </a:p>
              <a:p>
                <a:r>
                  <a:rPr lang="en-US" dirty="0"/>
                  <a:t>The specific alternative hypothesis </a:t>
                </a:r>
                <a14:m>
                  <m:oMath xmlns:m="http://schemas.openxmlformats.org/officeDocument/2006/math">
                    <m:sSub>
                      <m:sSubPr>
                        <m:ctrlPr>
                          <a:rPr lang="en-US" sz="2800" i="1" smtClean="0">
                            <a:latin typeface="Cambria Math" panose="02040503050406030204" pitchFamily="18" charset="0"/>
                          </a:rPr>
                        </m:ctrlPr>
                      </m:sSubPr>
                      <m:e>
                        <m:r>
                          <a:rPr lang="en-US" sz="2800" b="0" i="1">
                            <a:latin typeface="Cambria Math" panose="02040503050406030204" pitchFamily="18" charset="0"/>
                          </a:rPr>
                          <m:t>𝐻</m:t>
                        </m:r>
                      </m:e>
                      <m:sub>
                        <m:r>
                          <a:rPr lang="en-US" sz="2800" b="0" i="1" smtClean="0">
                            <a:latin typeface="Cambria Math" panose="02040503050406030204" pitchFamily="18" charset="0"/>
                          </a:rPr>
                          <m:t>1</m:t>
                        </m:r>
                      </m:sub>
                    </m:sSub>
                    <m:r>
                      <a:rPr lang="en-US" sz="2800" b="0" i="1">
                        <a:latin typeface="Cambria Math" panose="02040503050406030204" pitchFamily="18" charset="0"/>
                      </a:rPr>
                      <m:t> </m:t>
                    </m:r>
                  </m:oMath>
                </a14:m>
                <a:r>
                  <a:rPr lang="en-US" dirty="0"/>
                  <a:t>we are assuming to be true, which involves:</a:t>
                </a:r>
              </a:p>
              <a:p>
                <a:pPr marL="514350" indent="-514350">
                  <a:buFont typeface="+mj-lt"/>
                  <a:buAutoNum type="arabicPeriod"/>
                </a:pPr>
                <a:r>
                  <a:rPr lang="en-US" dirty="0"/>
                  <a:t>The postulated population effect size.</a:t>
                </a:r>
              </a:p>
              <a:p>
                <a:pPr marL="514350" indent="-514350">
                  <a:buFont typeface="+mj-lt"/>
                  <a:buAutoNum type="arabicPeriod"/>
                </a:pPr>
                <a:r>
                  <a:rPr lang="en-US" dirty="0"/>
                  <a:t>The sample size(s).</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B3DF8634-51CC-6D68-4914-5B656B8FFBD3}"/>
                  </a:ext>
                </a:extLst>
              </p:cNvPr>
              <p:cNvSpPr>
                <a:spLocks noGrp="1" noRot="1" noChangeAspect="1" noMove="1" noResize="1" noEditPoints="1" noAdjustHandles="1" noChangeArrowheads="1" noChangeShapeType="1" noTextEdit="1"/>
              </p:cNvSpPr>
              <p:nvPr>
                <p:ph idx="1"/>
              </p:nvPr>
            </p:nvSpPr>
            <p:spPr>
              <a:blipFill>
                <a:blip r:embed="rId2"/>
                <a:stretch>
                  <a:fillRect l="-1206" t="-2326" b="-319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17F61D3-25D5-4BC9-A065-B7AA70B408E6}"/>
              </a:ext>
            </a:extLst>
          </p:cNvPr>
          <p:cNvSpPr>
            <a:spLocks noGrp="1"/>
          </p:cNvSpPr>
          <p:nvPr>
            <p:ph type="sldNum" sz="quarter" idx="12"/>
          </p:nvPr>
        </p:nvSpPr>
        <p:spPr/>
        <p:txBody>
          <a:bodyPr/>
          <a:lstStyle/>
          <a:p>
            <a:fld id="{74D06987-BFE9-2848-B928-4A50AED9B963}" type="slidenum">
              <a:rPr lang="en-US" smtClean="0"/>
              <a:t>21</a:t>
            </a:fld>
            <a:endParaRPr lang="en-US"/>
          </a:p>
        </p:txBody>
      </p:sp>
    </p:spTree>
    <p:extLst>
      <p:ext uri="{BB962C8B-B14F-4D97-AF65-F5344CB8AC3E}">
        <p14:creationId xmlns:p14="http://schemas.microsoft.com/office/powerpoint/2010/main" val="150237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8AD78-C471-149C-2148-D3EBE54B52B6}"/>
              </a:ext>
            </a:extLst>
          </p:cNvPr>
          <p:cNvSpPr>
            <a:spLocks noGrp="1"/>
          </p:cNvSpPr>
          <p:nvPr>
            <p:ph type="title"/>
          </p:nvPr>
        </p:nvSpPr>
        <p:spPr/>
        <p:txBody>
          <a:bodyPr/>
          <a:lstStyle/>
          <a:p>
            <a:r>
              <a:rPr lang="en-US" b="1" dirty="0"/>
              <a:t>What we need to know to calculate sample sizes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DF8634-51CC-6D68-4914-5B656B8FFBD3}"/>
                  </a:ext>
                </a:extLst>
              </p:cNvPr>
              <p:cNvSpPr>
                <a:spLocks noGrp="1"/>
              </p:cNvSpPr>
              <p:nvPr>
                <p:ph idx="1"/>
              </p:nvPr>
            </p:nvSpPr>
            <p:spPr/>
            <p:txBody>
              <a:bodyPr>
                <a:normAutofit/>
              </a:bodyPr>
              <a:lstStyle/>
              <a:p>
                <a:pPr marL="0" indent="0">
                  <a:buNone/>
                </a:pPr>
                <a:r>
                  <a:rPr lang="en-US" dirty="0"/>
                  <a:t>To calculate sample sizes to achieve a given level of power, we need to know:</a:t>
                </a:r>
              </a:p>
              <a:p>
                <a:pPr marL="0" indent="0">
                  <a:buNone/>
                </a:pPr>
                <a:endParaRPr lang="en-US" dirty="0"/>
              </a:p>
              <a:p>
                <a:r>
                  <a:rPr lang="en-US" dirty="0"/>
                  <a:t>The exact null hypothesis </a:t>
                </a:r>
                <a14:m>
                  <m:oMath xmlns:m="http://schemas.openxmlformats.org/officeDocument/2006/math">
                    <m:sSub>
                      <m:sSubPr>
                        <m:ctrlPr>
                          <a:rPr lang="en-US" sz="2800" i="1" smtClean="0">
                            <a:latin typeface="Cambria Math" panose="02040503050406030204" pitchFamily="18" charset="0"/>
                          </a:rPr>
                        </m:ctrlPr>
                      </m:sSubPr>
                      <m:e>
                        <m:r>
                          <a:rPr lang="en-US" sz="2800" b="0" i="1">
                            <a:latin typeface="Cambria Math" panose="02040503050406030204" pitchFamily="18" charset="0"/>
                          </a:rPr>
                          <m:t>𝐻</m:t>
                        </m:r>
                      </m:e>
                      <m:sub>
                        <m:r>
                          <a:rPr lang="en-US" sz="2800" b="0" i="1">
                            <a:latin typeface="Cambria Math" panose="02040503050406030204" pitchFamily="18" charset="0"/>
                          </a:rPr>
                          <m:t>0</m:t>
                        </m:r>
                      </m:sub>
                    </m:sSub>
                  </m:oMath>
                </a14:m>
                <a:r>
                  <a:rPr lang="en-US" dirty="0"/>
                  <a:t> we want to test, including the null value(s) and possible directionality.</a:t>
                </a:r>
              </a:p>
              <a:p>
                <a:r>
                  <a:rPr lang="en-US" dirty="0"/>
                  <a:t>The Type I error rate or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level we’re willing to accept.</a:t>
                </a:r>
              </a:p>
              <a:p>
                <a:r>
                  <a:rPr lang="en-US" dirty="0"/>
                  <a:t>The postulated population effect size.</a:t>
                </a:r>
              </a:p>
              <a:p>
                <a:r>
                  <a:rPr lang="en-US" dirty="0"/>
                  <a:t>The required power level to be achieved.</a:t>
                </a:r>
              </a:p>
              <a:p>
                <a:pPr marL="0" indent="0">
                  <a:buNone/>
                </a:pPr>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B3DF8634-51CC-6D68-4914-5B656B8FFBD3}"/>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17F61D3-25D5-4BC9-A065-B7AA70B408E6}"/>
              </a:ext>
            </a:extLst>
          </p:cNvPr>
          <p:cNvSpPr>
            <a:spLocks noGrp="1"/>
          </p:cNvSpPr>
          <p:nvPr>
            <p:ph type="sldNum" sz="quarter" idx="12"/>
          </p:nvPr>
        </p:nvSpPr>
        <p:spPr/>
        <p:txBody>
          <a:bodyPr/>
          <a:lstStyle/>
          <a:p>
            <a:fld id="{74D06987-BFE9-2848-B928-4A50AED9B963}" type="slidenum">
              <a:rPr lang="en-US" smtClean="0"/>
              <a:t>22</a:t>
            </a:fld>
            <a:endParaRPr lang="en-US"/>
          </a:p>
        </p:txBody>
      </p:sp>
    </p:spTree>
    <p:extLst>
      <p:ext uri="{BB962C8B-B14F-4D97-AF65-F5344CB8AC3E}">
        <p14:creationId xmlns:p14="http://schemas.microsoft.com/office/powerpoint/2010/main" val="3556616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25AA5-E6D6-E04C-66CD-62D7C86E0024}"/>
              </a:ext>
            </a:extLst>
          </p:cNvPr>
          <p:cNvSpPr>
            <a:spLocks noGrp="1"/>
          </p:cNvSpPr>
          <p:nvPr>
            <p:ph type="title"/>
          </p:nvPr>
        </p:nvSpPr>
        <p:spPr/>
        <p:txBody>
          <a:bodyPr/>
          <a:lstStyle/>
          <a:p>
            <a:r>
              <a:rPr lang="en-US" b="1" dirty="0"/>
              <a:t>Power and sample size functions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7EC980-D039-986A-A691-52233804DCCD}"/>
                  </a:ext>
                </a:extLst>
              </p:cNvPr>
              <p:cNvSpPr>
                <a:spLocks noGrp="1"/>
              </p:cNvSpPr>
              <p:nvPr>
                <p:ph idx="1"/>
              </p:nvPr>
            </p:nvSpPr>
            <p:spPr/>
            <p:txBody>
              <a:bodyPr/>
              <a:lstStyle/>
              <a:p>
                <a:pPr marL="0" indent="0">
                  <a:buNone/>
                </a:pPr>
                <a:endParaRPr lang="en-US" dirty="0"/>
              </a:p>
              <a:p>
                <a:pPr marL="0" indent="0">
                  <a:buNone/>
                </a:pPr>
                <a:r>
                  <a:rPr lang="en-US" dirty="0"/>
                  <a:t>Leaving aside the basic problem formulation in terms of specified null hypothesis and directionality, the information in the prior two slides is often summarized as:</a:t>
                </a:r>
              </a:p>
              <a:p>
                <a:pPr marL="0" indent="0">
                  <a:buNone/>
                </a:pPr>
                <a:endParaRPr lang="en-US" dirty="0"/>
              </a:p>
              <a:p>
                <a:pPr marL="0" indent="0">
                  <a:buNone/>
                </a:pPr>
                <a:r>
                  <a:rPr lang="en-US" dirty="0"/>
                  <a:t>Power = f(</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ES, N)</a:t>
                </a:r>
              </a:p>
              <a:p>
                <a:pPr marL="0" indent="0">
                  <a:buNone/>
                </a:pPr>
                <a:endParaRPr lang="en-US" dirty="0"/>
              </a:p>
              <a:p>
                <a:pPr marL="0" indent="0">
                  <a:buNone/>
                </a:pPr>
                <a:r>
                  <a:rPr lang="en-US" dirty="0"/>
                  <a:t>N = f(</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ES, Power)</a:t>
                </a:r>
              </a:p>
            </p:txBody>
          </p:sp>
        </mc:Choice>
        <mc:Fallback xmlns="">
          <p:sp>
            <p:nvSpPr>
              <p:cNvPr id="3" name="Content Placeholder 2">
                <a:extLst>
                  <a:ext uri="{FF2B5EF4-FFF2-40B4-BE49-F238E27FC236}">
                    <a16:creationId xmlns:a16="http://schemas.microsoft.com/office/drawing/2014/main" id="{717EC980-D039-986A-A691-52233804DCCD}"/>
                  </a:ext>
                </a:extLst>
              </p:cNvPr>
              <p:cNvSpPr>
                <a:spLocks noGrp="1" noRot="1" noChangeAspect="1" noMove="1" noResize="1" noEditPoints="1" noAdjustHandles="1" noChangeArrowheads="1" noChangeShapeType="1" noTextEdit="1"/>
              </p:cNvSpPr>
              <p:nvPr>
                <p:ph idx="1"/>
              </p:nvPr>
            </p:nvSpPr>
            <p:spPr>
              <a:blipFill>
                <a:blip r:embed="rId2"/>
                <a:stretch>
                  <a:fillRect l="-120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E286FF-4151-B596-9C3C-369308B576C4}"/>
              </a:ext>
            </a:extLst>
          </p:cNvPr>
          <p:cNvSpPr>
            <a:spLocks noGrp="1"/>
          </p:cNvSpPr>
          <p:nvPr>
            <p:ph type="sldNum" sz="quarter" idx="12"/>
          </p:nvPr>
        </p:nvSpPr>
        <p:spPr/>
        <p:txBody>
          <a:bodyPr/>
          <a:lstStyle/>
          <a:p>
            <a:fld id="{74D06987-BFE9-2848-B928-4A50AED9B963}" type="slidenum">
              <a:rPr lang="en-US" smtClean="0"/>
              <a:t>23</a:t>
            </a:fld>
            <a:endParaRPr lang="en-US"/>
          </a:p>
        </p:txBody>
      </p:sp>
    </p:spTree>
    <p:extLst>
      <p:ext uri="{BB962C8B-B14F-4D97-AF65-F5344CB8AC3E}">
        <p14:creationId xmlns:p14="http://schemas.microsoft.com/office/powerpoint/2010/main" val="329428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17E30-7741-5CBC-879C-B50469E96A11}"/>
              </a:ext>
            </a:extLst>
          </p:cNvPr>
          <p:cNvSpPr>
            <a:spLocks noGrp="1"/>
          </p:cNvSpPr>
          <p:nvPr>
            <p:ph type="title"/>
          </p:nvPr>
        </p:nvSpPr>
        <p:spPr/>
        <p:txBody>
          <a:bodyPr/>
          <a:lstStyle/>
          <a:p>
            <a:r>
              <a:rPr lang="en-US" b="1" dirty="0"/>
              <a:t>Power analysis software inputs and outputs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7E1FB5-8E23-DBDF-89DF-F357915A8D24}"/>
                  </a:ext>
                </a:extLst>
              </p:cNvPr>
              <p:cNvSpPr>
                <a:spLocks noGrp="1"/>
              </p:cNvSpPr>
              <p:nvPr>
                <p:ph idx="1"/>
              </p:nvPr>
            </p:nvSpPr>
            <p:spPr/>
            <p:txBody>
              <a:bodyPr>
                <a:normAutofit/>
              </a:bodyPr>
              <a:lstStyle/>
              <a:p>
                <a:pPr marL="0" indent="0">
                  <a:buNone/>
                </a:pPr>
                <a:r>
                  <a:rPr lang="en-US" dirty="0"/>
                  <a:t>Power analysis software is generally organized around particular tests or analyses, and usually requires three of the following four different parameters to be specified:</a:t>
                </a:r>
              </a:p>
              <a:p>
                <a:r>
                  <a:rPr lang="en-US" dirty="0"/>
                  <a:t>Alpha level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endParaRPr lang="en-US" dirty="0"/>
              </a:p>
              <a:p>
                <a:r>
                  <a:rPr lang="en-US" dirty="0"/>
                  <a:t>Effect size (or components necessary to determine it)</a:t>
                </a:r>
              </a:p>
              <a:p>
                <a:r>
                  <a:rPr lang="en-US" dirty="0"/>
                  <a:t>Sample size(s)</a:t>
                </a:r>
              </a:p>
              <a:p>
                <a:r>
                  <a:rPr lang="en-US" dirty="0"/>
                  <a:t>Power</a:t>
                </a:r>
              </a:p>
              <a:p>
                <a:pPr marL="0" indent="0">
                  <a:buNone/>
                </a:pPr>
                <a:r>
                  <a:rPr lang="en-US" dirty="0"/>
                  <a:t>Typically, one may leave power or sample size unspecified, and that will be calculated.</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617E1FB5-8E23-DBDF-89DF-F357915A8D24}"/>
                  </a:ext>
                </a:extLst>
              </p:cNvPr>
              <p:cNvSpPr>
                <a:spLocks noGrp="1" noRot="1" noChangeAspect="1" noMove="1" noResize="1" noEditPoints="1" noAdjustHandles="1" noChangeArrowheads="1" noChangeShapeType="1" noTextEdit="1"/>
              </p:cNvSpPr>
              <p:nvPr>
                <p:ph idx="1"/>
              </p:nvPr>
            </p:nvSpPr>
            <p:spPr>
              <a:blipFill>
                <a:blip r:embed="rId2"/>
                <a:stretch>
                  <a:fillRect l="-1206" t="-2326" r="-144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FE23F1A-76B7-51FB-1D84-ECED1A35CDF6}"/>
              </a:ext>
            </a:extLst>
          </p:cNvPr>
          <p:cNvSpPr>
            <a:spLocks noGrp="1"/>
          </p:cNvSpPr>
          <p:nvPr>
            <p:ph type="sldNum" sz="quarter" idx="12"/>
          </p:nvPr>
        </p:nvSpPr>
        <p:spPr/>
        <p:txBody>
          <a:bodyPr/>
          <a:lstStyle/>
          <a:p>
            <a:fld id="{74D06987-BFE9-2848-B928-4A50AED9B963}" type="slidenum">
              <a:rPr lang="en-US" smtClean="0"/>
              <a:t>24</a:t>
            </a:fld>
            <a:endParaRPr lang="en-US"/>
          </a:p>
        </p:txBody>
      </p:sp>
    </p:spTree>
    <p:extLst>
      <p:ext uri="{BB962C8B-B14F-4D97-AF65-F5344CB8AC3E}">
        <p14:creationId xmlns:p14="http://schemas.microsoft.com/office/powerpoint/2010/main" val="291125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E9B87-BF51-9FC0-E343-FA4C32637F60}"/>
            </a:ext>
          </a:extLst>
        </p:cNvPr>
        <p:cNvGrpSpPr/>
        <p:nvPr/>
      </p:nvGrpSpPr>
      <p:grpSpPr>
        <a:xfrm>
          <a:off x="0" y="0"/>
          <a:ext cx="0" cy="0"/>
          <a:chOff x="0" y="0"/>
          <a:chExt cx="0" cy="0"/>
        </a:xfrm>
      </p:grpSpPr>
      <p:sp>
        <p:nvSpPr>
          <p:cNvPr id="24" name="Freeform 23">
            <a:extLst>
              <a:ext uri="{FF2B5EF4-FFF2-40B4-BE49-F238E27FC236}">
                <a16:creationId xmlns:a16="http://schemas.microsoft.com/office/drawing/2014/main" id="{770233F8-9D44-504D-B48A-9920698EE8FE}"/>
              </a:ext>
            </a:extLst>
          </p:cNvPr>
          <p:cNvSpPr/>
          <p:nvPr/>
        </p:nvSpPr>
        <p:spPr>
          <a:xfrm>
            <a:off x="10054397" y="2636920"/>
            <a:ext cx="2137603" cy="4221080"/>
          </a:xfrm>
          <a:custGeom>
            <a:avLst/>
            <a:gdLst>
              <a:gd name="connsiteX0" fmla="*/ 2137603 w 2137603"/>
              <a:gd name="connsiteY0" fmla="*/ 0 h 4221080"/>
              <a:gd name="connsiteX1" fmla="*/ 2137603 w 2137603"/>
              <a:gd name="connsiteY1" fmla="*/ 578403 h 4221080"/>
              <a:gd name="connsiteX2" fmla="*/ 292910 w 2137603"/>
              <a:gd name="connsiteY2" fmla="*/ 4221080 h 4221080"/>
              <a:gd name="connsiteX3" fmla="*/ 0 w 2137603"/>
              <a:gd name="connsiteY3" fmla="*/ 4221080 h 4221080"/>
            </a:gdLst>
            <a:ahLst/>
            <a:cxnLst>
              <a:cxn ang="0">
                <a:pos x="connsiteX0" y="connsiteY0"/>
              </a:cxn>
              <a:cxn ang="0">
                <a:pos x="connsiteX1" y="connsiteY1"/>
              </a:cxn>
              <a:cxn ang="0">
                <a:pos x="connsiteX2" y="connsiteY2"/>
              </a:cxn>
              <a:cxn ang="0">
                <a:pos x="connsiteX3" y="connsiteY3"/>
              </a:cxn>
            </a:cxnLst>
            <a:rect l="l" t="t" r="r" b="b"/>
            <a:pathLst>
              <a:path w="2137603" h="4221080">
                <a:moveTo>
                  <a:pt x="2137603" y="0"/>
                </a:moveTo>
                <a:lnTo>
                  <a:pt x="2137603" y="578403"/>
                </a:lnTo>
                <a:lnTo>
                  <a:pt x="292910" y="4221080"/>
                </a:lnTo>
                <a:lnTo>
                  <a:pt x="0" y="4221080"/>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3184D796-63D9-6C96-2C10-B28CD63AD81F}"/>
              </a:ext>
            </a:extLst>
          </p:cNvPr>
          <p:cNvSpPr/>
          <p:nvPr/>
        </p:nvSpPr>
        <p:spPr>
          <a:xfrm>
            <a:off x="9324482" y="1195572"/>
            <a:ext cx="2867518" cy="5662428"/>
          </a:xfrm>
          <a:custGeom>
            <a:avLst/>
            <a:gdLst>
              <a:gd name="connsiteX0" fmla="*/ 2867518 w 2867518"/>
              <a:gd name="connsiteY0" fmla="*/ 0 h 5662428"/>
              <a:gd name="connsiteX1" fmla="*/ 2867518 w 2867518"/>
              <a:gd name="connsiteY1" fmla="*/ 578403 h 5662428"/>
              <a:gd name="connsiteX2" fmla="*/ 292910 w 2867518"/>
              <a:gd name="connsiteY2" fmla="*/ 5662428 h 5662428"/>
              <a:gd name="connsiteX3" fmla="*/ 0 w 2867518"/>
              <a:gd name="connsiteY3" fmla="*/ 5662428 h 5662428"/>
            </a:gdLst>
            <a:ahLst/>
            <a:cxnLst>
              <a:cxn ang="0">
                <a:pos x="connsiteX0" y="connsiteY0"/>
              </a:cxn>
              <a:cxn ang="0">
                <a:pos x="connsiteX1" y="connsiteY1"/>
              </a:cxn>
              <a:cxn ang="0">
                <a:pos x="connsiteX2" y="connsiteY2"/>
              </a:cxn>
              <a:cxn ang="0">
                <a:pos x="connsiteX3" y="connsiteY3"/>
              </a:cxn>
            </a:cxnLst>
            <a:rect l="l" t="t" r="r" b="b"/>
            <a:pathLst>
              <a:path w="2867518" h="5662428">
                <a:moveTo>
                  <a:pt x="2867518" y="0"/>
                </a:moveTo>
                <a:lnTo>
                  <a:pt x="2867518" y="578403"/>
                </a:lnTo>
                <a:lnTo>
                  <a:pt x="292910" y="5662428"/>
                </a:lnTo>
                <a:lnTo>
                  <a:pt x="0" y="5662428"/>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Parallelogram 14">
            <a:extLst>
              <a:ext uri="{FF2B5EF4-FFF2-40B4-BE49-F238E27FC236}">
                <a16:creationId xmlns:a16="http://schemas.microsoft.com/office/drawing/2014/main" id="{DC68A4F4-BA0C-63F4-E2E2-4A9F103522B6}"/>
              </a:ext>
            </a:extLst>
          </p:cNvPr>
          <p:cNvSpPr/>
          <p:nvPr/>
        </p:nvSpPr>
        <p:spPr>
          <a:xfrm>
            <a:off x="4981075" y="0"/>
            <a:ext cx="6845968" cy="6858000"/>
          </a:xfrm>
          <a:prstGeom prst="parallelogram">
            <a:avLst>
              <a:gd name="adj" fmla="val 49291"/>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609CE348-055C-4494-43ED-C50E1417E093}"/>
              </a:ext>
            </a:extLst>
          </p:cNvPr>
          <p:cNvSpPr/>
          <p:nvPr/>
        </p:nvSpPr>
        <p:spPr>
          <a:xfrm>
            <a:off x="3356518" y="0"/>
            <a:ext cx="4565784" cy="6858000"/>
          </a:xfrm>
          <a:prstGeom prst="parallelogram">
            <a:avLst>
              <a:gd name="adj" fmla="val 74735"/>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5AD1217-6082-948B-085D-4A7F47FEC2EF}"/>
              </a:ext>
            </a:extLst>
          </p:cNvPr>
          <p:cNvSpPr txBox="1">
            <a:spLocks noGrp="1" noRot="1" noMove="1" noResize="1" noEditPoints="1" noAdjustHandles="1" noChangeArrowheads="1" noChangeShapeType="1"/>
          </p:cNvSpPr>
          <p:nvPr/>
        </p:nvSpPr>
        <p:spPr>
          <a:xfrm>
            <a:off x="0" y="3208103"/>
            <a:ext cx="12192000" cy="2286000"/>
          </a:xfrm>
          <a:prstGeom prst="rect">
            <a:avLst/>
          </a:prstGeom>
          <a:solidFill>
            <a:srgbClr val="E4E0EE"/>
          </a:solidFill>
        </p:spPr>
        <p:txBody>
          <a:bodyPr wrap="square" lIns="914400" rIns="914400" rtlCol="0" anchor="ctr">
            <a:noAutofit/>
          </a:bodyPr>
          <a:lstStyle/>
          <a:p>
            <a:r>
              <a:rPr lang="en-US" sz="4800" dirty="0">
                <a:solidFill>
                  <a:schemeClr val="bg1">
                    <a:lumMod val="50000"/>
                  </a:schemeClr>
                </a:solidFill>
                <a:latin typeface="Arial" panose="020B0604020202020204" pitchFamily="34" charset="0"/>
                <a:cs typeface="Arial" panose="020B0604020202020204" pitchFamily="34" charset="0"/>
              </a:rPr>
              <a:t>Effect Sizes</a:t>
            </a:r>
          </a:p>
        </p:txBody>
      </p:sp>
    </p:spTree>
    <p:extLst>
      <p:ext uri="{BB962C8B-B14F-4D97-AF65-F5344CB8AC3E}">
        <p14:creationId xmlns:p14="http://schemas.microsoft.com/office/powerpoint/2010/main" val="42145264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324D8-D115-2F68-91A1-4098365C8CA1}"/>
              </a:ext>
            </a:extLst>
          </p:cNvPr>
          <p:cNvSpPr>
            <a:spLocks noGrp="1"/>
          </p:cNvSpPr>
          <p:nvPr>
            <p:ph type="title"/>
          </p:nvPr>
        </p:nvSpPr>
        <p:spPr/>
        <p:txBody>
          <a:bodyPr/>
          <a:lstStyle/>
          <a:p>
            <a:r>
              <a:rPr lang="en-US" b="1" dirty="0"/>
              <a:t>Power pioneer: Jacob Cohen</a:t>
            </a:r>
          </a:p>
        </p:txBody>
      </p:sp>
      <p:pic>
        <p:nvPicPr>
          <p:cNvPr id="6" name="Content Placeholder 5" descr="A book cover with white text&#10;&#10;Description automatically generated">
            <a:extLst>
              <a:ext uri="{FF2B5EF4-FFF2-40B4-BE49-F238E27FC236}">
                <a16:creationId xmlns:a16="http://schemas.microsoft.com/office/drawing/2014/main" id="{045E4C0C-946F-840F-730D-F31C3308C71B}"/>
              </a:ext>
            </a:extLst>
          </p:cNvPr>
          <p:cNvPicPr>
            <a:picLocks noGrp="1" noChangeAspect="1"/>
          </p:cNvPicPr>
          <p:nvPr>
            <p:ph idx="1"/>
          </p:nvPr>
        </p:nvPicPr>
        <p:blipFill>
          <a:blip r:embed="rId2"/>
          <a:stretch>
            <a:fillRect/>
          </a:stretch>
        </p:blipFill>
        <p:spPr>
          <a:xfrm>
            <a:off x="6310350" y="1847850"/>
            <a:ext cx="5043450" cy="4351338"/>
          </a:xfrm>
        </p:spPr>
      </p:pic>
      <p:sp>
        <p:nvSpPr>
          <p:cNvPr id="4" name="Slide Number Placeholder 3">
            <a:extLst>
              <a:ext uri="{FF2B5EF4-FFF2-40B4-BE49-F238E27FC236}">
                <a16:creationId xmlns:a16="http://schemas.microsoft.com/office/drawing/2014/main" id="{15481B35-E749-3EB3-C0B0-2256C9C4563E}"/>
              </a:ext>
            </a:extLst>
          </p:cNvPr>
          <p:cNvSpPr>
            <a:spLocks noGrp="1"/>
          </p:cNvSpPr>
          <p:nvPr>
            <p:ph type="sldNum" sz="quarter" idx="12"/>
          </p:nvPr>
        </p:nvSpPr>
        <p:spPr/>
        <p:txBody>
          <a:bodyPr/>
          <a:lstStyle/>
          <a:p>
            <a:fld id="{74D06987-BFE9-2848-B928-4A50AED9B963}" type="slidenum">
              <a:rPr lang="en-US" smtClean="0"/>
              <a:t>26</a:t>
            </a:fld>
            <a:endParaRPr lang="en-US"/>
          </a:p>
        </p:txBody>
      </p:sp>
      <p:sp>
        <p:nvSpPr>
          <p:cNvPr id="7" name="TextBox 6">
            <a:extLst>
              <a:ext uri="{FF2B5EF4-FFF2-40B4-BE49-F238E27FC236}">
                <a16:creationId xmlns:a16="http://schemas.microsoft.com/office/drawing/2014/main" id="{CF9BDFE5-7292-1002-5CA6-28C1E2F2F131}"/>
              </a:ext>
            </a:extLst>
          </p:cNvPr>
          <p:cNvSpPr txBox="1"/>
          <p:nvPr/>
        </p:nvSpPr>
        <p:spPr>
          <a:xfrm>
            <a:off x="714377" y="1583482"/>
            <a:ext cx="4729162" cy="4401205"/>
          </a:xfrm>
          <a:prstGeom prst="rect">
            <a:avLst/>
          </a:prstGeom>
          <a:noFill/>
        </p:spPr>
        <p:txBody>
          <a:bodyPr wrap="square" rtlCol="0">
            <a:spAutoFit/>
          </a:bodyPr>
          <a:lstStyle/>
          <a:p>
            <a:pPr marL="285750" indent="-285750">
              <a:buFont typeface="Arial" panose="020B0604020202020204" pitchFamily="34" charset="0"/>
              <a:buChar char="•"/>
            </a:pPr>
            <a:r>
              <a:rPr lang="en-US" sz="2800" dirty="0"/>
              <a:t>Jacob Cohen was a psychologist and statistician who pioneered the use of power analysis and effect sizes.</a:t>
            </a:r>
          </a:p>
          <a:p>
            <a:pPr marL="285750" indent="-285750">
              <a:buFont typeface="Arial" panose="020B0604020202020204" pitchFamily="34" charset="0"/>
              <a:buChar char="•"/>
            </a:pPr>
            <a:r>
              <a:rPr lang="en-US" sz="2800" dirty="0"/>
              <a:t>He also made numerous other important contributions to statistical analyses in the social sciences.</a:t>
            </a:r>
          </a:p>
        </p:txBody>
      </p:sp>
    </p:spTree>
    <p:extLst>
      <p:ext uri="{BB962C8B-B14F-4D97-AF65-F5344CB8AC3E}">
        <p14:creationId xmlns:p14="http://schemas.microsoft.com/office/powerpoint/2010/main" val="11838836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33A4D-D9A4-3538-1973-620C2A2D444B}"/>
              </a:ext>
            </a:extLst>
          </p:cNvPr>
          <p:cNvSpPr>
            <a:spLocks noGrp="1"/>
          </p:cNvSpPr>
          <p:nvPr>
            <p:ph type="title"/>
          </p:nvPr>
        </p:nvSpPr>
        <p:spPr/>
        <p:txBody>
          <a:bodyPr/>
          <a:lstStyle/>
          <a:p>
            <a:r>
              <a:rPr lang="en-US" b="1" dirty="0"/>
              <a:t>What is an effect size? Cohen’s take</a:t>
            </a:r>
          </a:p>
        </p:txBody>
      </p:sp>
      <p:sp>
        <p:nvSpPr>
          <p:cNvPr id="3" name="Content Placeholder 2">
            <a:extLst>
              <a:ext uri="{FF2B5EF4-FFF2-40B4-BE49-F238E27FC236}">
                <a16:creationId xmlns:a16="http://schemas.microsoft.com/office/drawing/2014/main" id="{221C496C-D625-E403-018A-FD33FED1FED5}"/>
              </a:ext>
            </a:extLst>
          </p:cNvPr>
          <p:cNvSpPr>
            <a:spLocks noGrp="1"/>
          </p:cNvSpPr>
          <p:nvPr>
            <p:ph idx="1"/>
          </p:nvPr>
        </p:nvSpPr>
        <p:spPr/>
        <p:txBody>
          <a:bodyPr>
            <a:normAutofit lnSpcReduction="10000"/>
          </a:bodyPr>
          <a:lstStyle/>
          <a:p>
            <a:r>
              <a:rPr lang="en-US" dirty="0"/>
              <a:t>The term “effect size” has been defined or referred to in a number of related but not identical ways. </a:t>
            </a:r>
          </a:p>
          <a:p>
            <a:endParaRPr lang="en-US" dirty="0"/>
          </a:p>
          <a:p>
            <a:r>
              <a:rPr lang="en-US" dirty="0"/>
              <a:t>Cohen (1988, pp. 9-10): “Without intending any necessary implication of causality, it is convenient to use the phrase ‘effect size’ to mean ‘the </a:t>
            </a:r>
            <a:r>
              <a:rPr lang="en-US" i="1" dirty="0"/>
              <a:t>degree</a:t>
            </a:r>
            <a:r>
              <a:rPr lang="en-US" dirty="0"/>
              <a:t> to which the phenomenon is present in the population,’ or ‘the degree to which the null hypothesis is false.’”</a:t>
            </a:r>
          </a:p>
          <a:p>
            <a:pPr marL="0" indent="0">
              <a:buNone/>
            </a:pPr>
            <a:endParaRPr lang="en-US" dirty="0"/>
          </a:p>
          <a:p>
            <a:r>
              <a:rPr lang="en-US" dirty="0"/>
              <a:t>A corollary of this definition is that if a null hypothesis is true, the relevant effect size must be 0.</a:t>
            </a:r>
          </a:p>
        </p:txBody>
      </p:sp>
      <p:sp>
        <p:nvSpPr>
          <p:cNvPr id="4" name="Slide Number Placeholder 3">
            <a:extLst>
              <a:ext uri="{FF2B5EF4-FFF2-40B4-BE49-F238E27FC236}">
                <a16:creationId xmlns:a16="http://schemas.microsoft.com/office/drawing/2014/main" id="{289948EA-C129-CCAE-6011-608F9644695A}"/>
              </a:ext>
            </a:extLst>
          </p:cNvPr>
          <p:cNvSpPr>
            <a:spLocks noGrp="1"/>
          </p:cNvSpPr>
          <p:nvPr>
            <p:ph type="sldNum" sz="quarter" idx="12"/>
          </p:nvPr>
        </p:nvSpPr>
        <p:spPr/>
        <p:txBody>
          <a:bodyPr/>
          <a:lstStyle/>
          <a:p>
            <a:fld id="{74D06987-BFE9-2848-B928-4A50AED9B963}" type="slidenum">
              <a:rPr lang="en-US" smtClean="0"/>
              <a:t>27</a:t>
            </a:fld>
            <a:endParaRPr lang="en-US"/>
          </a:p>
        </p:txBody>
      </p:sp>
    </p:spTree>
    <p:extLst>
      <p:ext uri="{BB962C8B-B14F-4D97-AF65-F5344CB8AC3E}">
        <p14:creationId xmlns:p14="http://schemas.microsoft.com/office/powerpoint/2010/main" val="2313099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97A47-87C5-4A5E-1AEC-190CD7A22D1E}"/>
              </a:ext>
            </a:extLst>
          </p:cNvPr>
          <p:cNvSpPr>
            <a:spLocks noGrp="1"/>
          </p:cNvSpPr>
          <p:nvPr>
            <p:ph type="title"/>
          </p:nvPr>
        </p:nvSpPr>
        <p:spPr/>
        <p:txBody>
          <a:bodyPr/>
          <a:lstStyle/>
          <a:p>
            <a:r>
              <a:rPr lang="en-US" b="1" dirty="0"/>
              <a:t>A modern definition of effect size</a:t>
            </a:r>
          </a:p>
        </p:txBody>
      </p:sp>
      <p:sp>
        <p:nvSpPr>
          <p:cNvPr id="3" name="Content Placeholder 2">
            <a:extLst>
              <a:ext uri="{FF2B5EF4-FFF2-40B4-BE49-F238E27FC236}">
                <a16:creationId xmlns:a16="http://schemas.microsoft.com/office/drawing/2014/main" id="{D3B6E231-171D-EBEA-3DC0-9A61ACD9DBCC}"/>
              </a:ext>
            </a:extLst>
          </p:cNvPr>
          <p:cNvSpPr>
            <a:spLocks noGrp="1"/>
          </p:cNvSpPr>
          <p:nvPr>
            <p:ph idx="1"/>
          </p:nvPr>
        </p:nvSpPr>
        <p:spPr/>
        <p:txBody>
          <a:bodyPr>
            <a:normAutofit lnSpcReduction="10000"/>
          </a:bodyPr>
          <a:lstStyle/>
          <a:p>
            <a:r>
              <a:rPr lang="en-US" dirty="0"/>
              <a:t>Kelley and Preacher (2012 </a:t>
            </a:r>
            <a:r>
              <a:rPr lang="en-US" i="1" dirty="0"/>
              <a:t>Psychological Methods, Vol. 17, no. 2, pp. 137-152</a:t>
            </a:r>
            <a:r>
              <a:rPr lang="en-US" dirty="0"/>
              <a:t>) provide a more general definition: “</a:t>
            </a:r>
            <a:r>
              <a:rPr lang="en-US" i="1" dirty="0"/>
              <a:t>Effect size </a:t>
            </a:r>
            <a:r>
              <a:rPr lang="en-US" dirty="0"/>
              <a:t>is defined as </a:t>
            </a:r>
            <a:r>
              <a:rPr lang="en-US" i="1" dirty="0"/>
              <a:t>a quantitative reflection of the magnitude of some phenomenon that is used for the purpose of addressing a question of interest </a:t>
            </a:r>
            <a:r>
              <a:rPr lang="en-US" dirty="0"/>
              <a:t>(p. 140).”</a:t>
            </a:r>
          </a:p>
          <a:p>
            <a:r>
              <a:rPr lang="en-US" dirty="0"/>
              <a:t>Notice that this definition does not mention null hypotheses or significance tests. This is in part because a particular effect size can be different in the context of testing different null hypotheses.</a:t>
            </a:r>
          </a:p>
          <a:p>
            <a:r>
              <a:rPr lang="en-US" dirty="0"/>
              <a:t>It is also more general in not confining the term to just population values, also encompassing sample values.</a:t>
            </a:r>
          </a:p>
          <a:p>
            <a:r>
              <a:rPr lang="en-US" dirty="0"/>
              <a:t>Finally, it makes the important linkage to a question of interest, which orients us to the purposes of what </a:t>
            </a:r>
            <a:r>
              <a:rPr lang="en-US"/>
              <a:t>we’re doing.</a:t>
            </a:r>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9B0CC9FB-813E-3DF5-6E47-6E6FA7896DC6}"/>
              </a:ext>
            </a:extLst>
          </p:cNvPr>
          <p:cNvSpPr>
            <a:spLocks noGrp="1"/>
          </p:cNvSpPr>
          <p:nvPr>
            <p:ph type="sldNum" sz="quarter" idx="12"/>
          </p:nvPr>
        </p:nvSpPr>
        <p:spPr/>
        <p:txBody>
          <a:bodyPr/>
          <a:lstStyle/>
          <a:p>
            <a:fld id="{74D06987-BFE9-2848-B928-4A50AED9B963}" type="slidenum">
              <a:rPr lang="en-US" smtClean="0"/>
              <a:t>28</a:t>
            </a:fld>
            <a:endParaRPr lang="en-US"/>
          </a:p>
        </p:txBody>
      </p:sp>
    </p:spTree>
    <p:extLst>
      <p:ext uri="{BB962C8B-B14F-4D97-AF65-F5344CB8AC3E}">
        <p14:creationId xmlns:p14="http://schemas.microsoft.com/office/powerpoint/2010/main" val="3568766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48A63-4D88-7C28-5570-8499C6FDD79C}"/>
              </a:ext>
            </a:extLst>
          </p:cNvPr>
          <p:cNvSpPr>
            <a:spLocks noGrp="1"/>
          </p:cNvSpPr>
          <p:nvPr>
            <p:ph type="title"/>
          </p:nvPr>
        </p:nvSpPr>
        <p:spPr/>
        <p:txBody>
          <a:bodyPr/>
          <a:lstStyle/>
          <a:p>
            <a:r>
              <a:rPr lang="en-US" b="1" dirty="0"/>
              <a:t>Effect sizes: “Raw” vs. standardized</a:t>
            </a:r>
          </a:p>
        </p:txBody>
      </p:sp>
      <p:sp>
        <p:nvSpPr>
          <p:cNvPr id="3" name="Content Placeholder 2">
            <a:extLst>
              <a:ext uri="{FF2B5EF4-FFF2-40B4-BE49-F238E27FC236}">
                <a16:creationId xmlns:a16="http://schemas.microsoft.com/office/drawing/2014/main" id="{86A2A416-7506-A3A1-3616-2BEF123B2ED5}"/>
              </a:ext>
            </a:extLst>
          </p:cNvPr>
          <p:cNvSpPr>
            <a:spLocks noGrp="1"/>
          </p:cNvSpPr>
          <p:nvPr>
            <p:ph idx="1"/>
          </p:nvPr>
        </p:nvSpPr>
        <p:spPr/>
        <p:txBody>
          <a:bodyPr>
            <a:normAutofit lnSpcReduction="10000"/>
          </a:bodyPr>
          <a:lstStyle/>
          <a:p>
            <a:r>
              <a:rPr lang="en-US" dirty="0"/>
              <a:t>Effect sizes in general can be expressed either in natural or “raw” units, or in standardized units.</a:t>
            </a:r>
          </a:p>
          <a:p>
            <a:r>
              <a:rPr lang="en-US" dirty="0"/>
              <a:t>Standardization typically involves dividing raw differences by measures of variability (usually standard deviations).</a:t>
            </a:r>
          </a:p>
          <a:p>
            <a:r>
              <a:rPr lang="en-US" dirty="0"/>
              <a:t>Unstandardized units may be easier to interpret for a particular variable and context.</a:t>
            </a:r>
          </a:p>
          <a:p>
            <a:r>
              <a:rPr lang="en-US" dirty="0"/>
              <a:t>Standardized units make it easier to compare effect sizes across different variables and/or contexts.</a:t>
            </a:r>
          </a:p>
          <a:p>
            <a:r>
              <a:rPr lang="en-US" dirty="0"/>
              <a:t>Power analysis generally requires transforming effect sizes to standardized units.</a:t>
            </a:r>
          </a:p>
        </p:txBody>
      </p:sp>
      <p:sp>
        <p:nvSpPr>
          <p:cNvPr id="4" name="Slide Number Placeholder 3">
            <a:extLst>
              <a:ext uri="{FF2B5EF4-FFF2-40B4-BE49-F238E27FC236}">
                <a16:creationId xmlns:a16="http://schemas.microsoft.com/office/drawing/2014/main" id="{9AA7C211-5841-2B6E-A5ED-C83707F5119D}"/>
              </a:ext>
            </a:extLst>
          </p:cNvPr>
          <p:cNvSpPr>
            <a:spLocks noGrp="1"/>
          </p:cNvSpPr>
          <p:nvPr>
            <p:ph type="sldNum" sz="quarter" idx="12"/>
          </p:nvPr>
        </p:nvSpPr>
        <p:spPr/>
        <p:txBody>
          <a:bodyPr/>
          <a:lstStyle/>
          <a:p>
            <a:fld id="{74D06987-BFE9-2848-B928-4A50AED9B963}" type="slidenum">
              <a:rPr lang="en-US" smtClean="0"/>
              <a:t>29</a:t>
            </a:fld>
            <a:endParaRPr lang="en-US"/>
          </a:p>
        </p:txBody>
      </p:sp>
    </p:spTree>
    <p:extLst>
      <p:ext uri="{BB962C8B-B14F-4D97-AF65-F5344CB8AC3E}">
        <p14:creationId xmlns:p14="http://schemas.microsoft.com/office/powerpoint/2010/main" val="949629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A8237-7538-F82E-CF5E-70052A370BBF}"/>
              </a:ext>
            </a:extLst>
          </p:cNvPr>
          <p:cNvSpPr>
            <a:spLocks noGrp="1"/>
          </p:cNvSpPr>
          <p:nvPr>
            <p:ph type="title"/>
          </p:nvPr>
        </p:nvSpPr>
        <p:spPr>
          <a:xfrm>
            <a:off x="838200" y="-3324"/>
            <a:ext cx="10515600" cy="899795"/>
          </a:xfrm>
        </p:spPr>
        <p:txBody>
          <a:bodyPr/>
          <a:lstStyle/>
          <a:p>
            <a:r>
              <a:rPr lang="en-US" b="1">
                <a:solidFill>
                  <a:srgbClr val="4E2A84"/>
                </a:solidFill>
              </a:rPr>
              <a:t>This workshop is brought to you by:</a:t>
            </a:r>
          </a:p>
        </p:txBody>
      </p:sp>
      <p:sp>
        <p:nvSpPr>
          <p:cNvPr id="3" name="Content Placeholder 2">
            <a:extLst>
              <a:ext uri="{FF2B5EF4-FFF2-40B4-BE49-F238E27FC236}">
                <a16:creationId xmlns:a16="http://schemas.microsoft.com/office/drawing/2014/main" id="{22736DF4-919B-F686-3891-6FD730359CE9}"/>
              </a:ext>
            </a:extLst>
          </p:cNvPr>
          <p:cNvSpPr>
            <a:spLocks noGrp="1"/>
          </p:cNvSpPr>
          <p:nvPr>
            <p:ph idx="1"/>
          </p:nvPr>
        </p:nvSpPr>
        <p:spPr>
          <a:xfrm>
            <a:off x="838200" y="2261989"/>
            <a:ext cx="10515600" cy="4199964"/>
          </a:xfrm>
        </p:spPr>
        <p:txBody>
          <a:bodyPr vert="horz" lIns="91440" tIns="45720" rIns="91440" bIns="45720" rtlCol="0" anchor="t">
            <a:normAutofit fontScale="92500" lnSpcReduction="20000"/>
          </a:bodyPr>
          <a:lstStyle/>
          <a:p>
            <a:pPr marL="0" indent="0" algn="ctr">
              <a:buNone/>
            </a:pPr>
            <a:r>
              <a:rPr lang="en-US" b="1"/>
              <a:t>Need help?</a:t>
            </a:r>
          </a:p>
          <a:p>
            <a:r>
              <a:rPr lang="en-US" sz="1800"/>
              <a:t>AI, Machine Learning, Data Science</a:t>
            </a:r>
          </a:p>
          <a:p>
            <a:r>
              <a:rPr lang="en-US" sz="1800"/>
              <a:t>Statistics</a:t>
            </a:r>
          </a:p>
          <a:p>
            <a:r>
              <a:rPr lang="en-US" sz="1800"/>
              <a:t>Visualization</a:t>
            </a:r>
          </a:p>
          <a:p>
            <a:r>
              <a:rPr lang="en-US" sz="1800"/>
              <a:t>Collecting web data (scraping, APIs), text analysis, extracting information from text </a:t>
            </a:r>
          </a:p>
          <a:p>
            <a:r>
              <a:rPr lang="en-US" sz="1800"/>
              <a:t>Cleaning, transforming, reformatting, and wrangling data</a:t>
            </a:r>
          </a:p>
          <a:p>
            <a:r>
              <a:rPr lang="en-US" sz="1800"/>
              <a:t>Automating repetitive research tasks</a:t>
            </a:r>
          </a:p>
          <a:p>
            <a:r>
              <a:rPr lang="en-US" sz="1800"/>
              <a:t>Research reproducibility and replicability</a:t>
            </a:r>
          </a:p>
          <a:p>
            <a:r>
              <a:rPr lang="en-US" sz="1800"/>
              <a:t>Programming, computing, data management, etc.</a:t>
            </a:r>
          </a:p>
          <a:p>
            <a:r>
              <a:rPr lang="en-US" sz="1800"/>
              <a:t>R, Python, SQL, MATLAB, Stata, SPSS, SAS, etc.</a:t>
            </a:r>
          </a:p>
          <a:p>
            <a:pPr marL="0" indent="0">
              <a:buNone/>
            </a:pPr>
            <a:endParaRPr lang="en-US" sz="2400">
              <a:ea typeface="+mn-lt"/>
              <a:cs typeface="+mn-lt"/>
            </a:endParaRPr>
          </a:p>
          <a:p>
            <a:pPr marL="0" indent="0" algn="ctr">
              <a:buNone/>
            </a:pPr>
            <a:r>
              <a:rPr lang="en-US" sz="3200">
                <a:ea typeface="+mn-lt"/>
                <a:cs typeface="+mn-lt"/>
              </a:rPr>
              <a:t>Request a </a:t>
            </a:r>
            <a:r>
              <a:rPr lang="en-US" sz="3200" b="1">
                <a:solidFill>
                  <a:srgbClr val="C00000"/>
                </a:solidFill>
                <a:ea typeface="+mn-lt"/>
                <a:cs typeface="+mn-lt"/>
              </a:rPr>
              <a:t>FREE</a:t>
            </a:r>
            <a:r>
              <a:rPr lang="en-US" sz="3200">
                <a:ea typeface="+mn-lt"/>
                <a:cs typeface="+mn-lt"/>
              </a:rPr>
              <a:t> consultation at </a:t>
            </a:r>
            <a:r>
              <a:rPr lang="en-US" sz="3200" b="1">
                <a:solidFill>
                  <a:srgbClr val="7030A0"/>
                </a:solidFill>
                <a:ea typeface="+mn-lt"/>
                <a:cs typeface="+mn-lt"/>
                <a:hlinkClick r:id="rId2">
                  <a:extLst>
                    <a:ext uri="{A12FA001-AC4F-418D-AE19-62706E023703}">
                      <ahyp:hlinkClr xmlns:ahyp="http://schemas.microsoft.com/office/drawing/2018/hyperlinkcolor" val="tx"/>
                    </a:ext>
                  </a:extLst>
                </a:hlinkClick>
              </a:rPr>
              <a:t>bit.ly/rcdsconsult</a:t>
            </a:r>
            <a:r>
              <a:rPr lang="en-US" sz="3200">
                <a:ea typeface="+mn-lt"/>
                <a:cs typeface="+mn-lt"/>
              </a:rPr>
              <a:t>.</a:t>
            </a:r>
            <a:endParaRPr lang="en-US" sz="3200"/>
          </a:p>
        </p:txBody>
      </p:sp>
      <p:sp>
        <p:nvSpPr>
          <p:cNvPr id="6" name="Rectangle 5">
            <a:extLst>
              <a:ext uri="{FF2B5EF4-FFF2-40B4-BE49-F238E27FC236}">
                <a16:creationId xmlns:a16="http://schemas.microsoft.com/office/drawing/2014/main" id="{3009FC79-E7F4-9004-8097-D165F9AA0BAE}"/>
              </a:ext>
            </a:extLst>
          </p:cNvPr>
          <p:cNvSpPr/>
          <p:nvPr/>
        </p:nvSpPr>
        <p:spPr>
          <a:xfrm>
            <a:off x="0" y="889225"/>
            <a:ext cx="12192000" cy="1278973"/>
          </a:xfrm>
          <a:prstGeom prst="rect">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0" tIns="91440" rIns="914400" b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1" i="0" u="none" strike="noStrike" kern="0" cap="none" spc="0" normalizeH="0" baseline="0" noProof="0">
                <a:ln>
                  <a:noFill/>
                </a:ln>
                <a:solidFill>
                  <a:prstClr val="white"/>
                </a:solidFill>
                <a:effectLst/>
                <a:uLnTx/>
                <a:uFillTx/>
                <a:latin typeface="Aptos" panose="02110004020202020204"/>
                <a:ea typeface="+mn-lt"/>
                <a:cs typeface="+mn-lt"/>
              </a:rPr>
              <a:t>Northwestern IT </a:t>
            </a:r>
            <a:br>
              <a:rPr kumimoji="0" lang="en-US" sz="3700" b="1" i="0" u="none" strike="noStrike" kern="0" cap="none" spc="0" normalizeH="0" baseline="0" noProof="0">
                <a:ln>
                  <a:noFill/>
                </a:ln>
                <a:solidFill>
                  <a:prstClr val="white"/>
                </a:solidFill>
                <a:effectLst/>
                <a:uLnTx/>
                <a:uFillTx/>
                <a:latin typeface="Aptos" panose="02110004020202020204"/>
                <a:ea typeface="+mn-lt"/>
                <a:cs typeface="+mn-lt"/>
              </a:rPr>
            </a:br>
            <a:r>
              <a:rPr kumimoji="0" lang="en-US" sz="3700" b="1" i="0" u="none" strike="noStrike" kern="0" cap="none" spc="0" normalizeH="0" baseline="0" noProof="0">
                <a:ln>
                  <a:noFill/>
                </a:ln>
                <a:solidFill>
                  <a:prstClr val="white"/>
                </a:solidFill>
                <a:effectLst/>
                <a:uLnTx/>
                <a:uFillTx/>
                <a:latin typeface="Aptos" panose="02110004020202020204"/>
                <a:ea typeface="+mn-lt"/>
                <a:cs typeface="+mn-lt"/>
              </a:rPr>
              <a:t>Research Computing and Data Services</a:t>
            </a: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572181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A477-7AF7-31D4-B2CF-1BB83FD7FA83}"/>
              </a:ext>
            </a:extLst>
          </p:cNvPr>
          <p:cNvSpPr>
            <a:spLocks noGrp="1"/>
          </p:cNvSpPr>
          <p:nvPr>
            <p:ph type="title"/>
          </p:nvPr>
        </p:nvSpPr>
        <p:spPr/>
        <p:txBody>
          <a:bodyPr/>
          <a:lstStyle/>
          <a:p>
            <a:r>
              <a:rPr lang="en-US" b="1" dirty="0"/>
              <a:t>Types of effect sizes</a:t>
            </a:r>
          </a:p>
        </p:txBody>
      </p:sp>
      <p:sp>
        <p:nvSpPr>
          <p:cNvPr id="3" name="Content Placeholder 2">
            <a:extLst>
              <a:ext uri="{FF2B5EF4-FFF2-40B4-BE49-F238E27FC236}">
                <a16:creationId xmlns:a16="http://schemas.microsoft.com/office/drawing/2014/main" id="{121276AA-4973-6304-0BC1-D58ED2AB9C74}"/>
              </a:ext>
            </a:extLst>
          </p:cNvPr>
          <p:cNvSpPr>
            <a:spLocks noGrp="1"/>
          </p:cNvSpPr>
          <p:nvPr>
            <p:ph idx="1"/>
          </p:nvPr>
        </p:nvSpPr>
        <p:spPr/>
        <p:txBody>
          <a:bodyPr>
            <a:normAutofit lnSpcReduction="10000"/>
          </a:bodyPr>
          <a:lstStyle/>
          <a:p>
            <a:r>
              <a:rPr lang="en-US" dirty="0"/>
              <a:t>There are dozens of effect size measures.</a:t>
            </a:r>
          </a:p>
          <a:p>
            <a:r>
              <a:rPr lang="en-US" dirty="0"/>
              <a:t>These can be broadly categorized as belonging to three types:</a:t>
            </a:r>
          </a:p>
          <a:p>
            <a:pPr marL="0" indent="0">
              <a:buNone/>
            </a:pPr>
            <a:endParaRPr lang="en-US" dirty="0"/>
          </a:p>
          <a:p>
            <a:pPr marL="457200" indent="-457200">
              <a:buFont typeface="+mj-lt"/>
              <a:buAutoNum type="arabicPeriod"/>
            </a:pPr>
            <a:r>
              <a:rPr lang="en-US" dirty="0"/>
              <a:t>Measures based on mean differences</a:t>
            </a:r>
          </a:p>
          <a:p>
            <a:pPr marL="457200" indent="-457200">
              <a:buFont typeface="+mj-lt"/>
              <a:buAutoNum type="arabicPeriod"/>
            </a:pPr>
            <a:r>
              <a:rPr lang="en-US" dirty="0"/>
              <a:t>Measures based on correlations or variance “explained”</a:t>
            </a:r>
          </a:p>
          <a:p>
            <a:pPr marL="457200" indent="-457200">
              <a:buFont typeface="+mj-lt"/>
              <a:buAutoNum type="arabicPeriod"/>
            </a:pPr>
            <a:r>
              <a:rPr lang="en-US" dirty="0"/>
              <a:t>Measures based on associations among categorical variables</a:t>
            </a:r>
          </a:p>
          <a:p>
            <a:pPr marL="0" indent="0">
              <a:buNone/>
            </a:pPr>
            <a:endParaRPr lang="en-US" dirty="0"/>
          </a:p>
          <a:p>
            <a:r>
              <a:rPr lang="en-US" dirty="0"/>
              <a:t>Some of these can be transformed into each other (where analyses are equivalent).</a:t>
            </a:r>
          </a:p>
        </p:txBody>
      </p:sp>
      <p:sp>
        <p:nvSpPr>
          <p:cNvPr id="4" name="Slide Number Placeholder 3">
            <a:extLst>
              <a:ext uri="{FF2B5EF4-FFF2-40B4-BE49-F238E27FC236}">
                <a16:creationId xmlns:a16="http://schemas.microsoft.com/office/drawing/2014/main" id="{B80EE55E-88A0-C62F-0E41-689779B4E148}"/>
              </a:ext>
            </a:extLst>
          </p:cNvPr>
          <p:cNvSpPr>
            <a:spLocks noGrp="1"/>
          </p:cNvSpPr>
          <p:nvPr>
            <p:ph type="sldNum" sz="quarter" idx="12"/>
          </p:nvPr>
        </p:nvSpPr>
        <p:spPr/>
        <p:txBody>
          <a:bodyPr/>
          <a:lstStyle/>
          <a:p>
            <a:fld id="{74D06987-BFE9-2848-B928-4A50AED9B963}" type="slidenum">
              <a:rPr lang="en-US" smtClean="0"/>
              <a:t>30</a:t>
            </a:fld>
            <a:endParaRPr lang="en-US"/>
          </a:p>
        </p:txBody>
      </p:sp>
    </p:spTree>
    <p:extLst>
      <p:ext uri="{BB962C8B-B14F-4D97-AF65-F5344CB8AC3E}">
        <p14:creationId xmlns:p14="http://schemas.microsoft.com/office/powerpoint/2010/main" val="238997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F9BE2-FD90-40A5-B600-7A1FC4169A2A}"/>
              </a:ext>
            </a:extLst>
          </p:cNvPr>
          <p:cNvSpPr>
            <a:spLocks noGrp="1"/>
          </p:cNvSpPr>
          <p:nvPr>
            <p:ph type="title"/>
          </p:nvPr>
        </p:nvSpPr>
        <p:spPr/>
        <p:txBody>
          <a:bodyPr/>
          <a:lstStyle/>
          <a:p>
            <a:r>
              <a:rPr lang="en-US" b="1" dirty="0"/>
              <a:t>Examples of commonly-used effect sizes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5A5825-E61D-DAB3-D705-9A1385B4B061}"/>
                  </a:ext>
                </a:extLst>
              </p:cNvPr>
              <p:cNvSpPr>
                <a:spLocks noGrp="1"/>
              </p:cNvSpPr>
              <p:nvPr>
                <p:ph idx="1"/>
              </p:nvPr>
            </p:nvSpPr>
            <p:spPr/>
            <p:txBody>
              <a:bodyPr>
                <a:normAutofit/>
              </a:bodyPr>
              <a:lstStyle/>
              <a:p>
                <a:r>
                  <a:rPr lang="en-US" dirty="0"/>
                  <a:t>Measures based on mean differences are typically used in standardized form, with the mean difference divided by an estimate of the relevant population standard deviation. The most commonly used are Cohen’s </a:t>
                </a:r>
                <a14:m>
                  <m:oMath xmlns:m="http://schemas.openxmlformats.org/officeDocument/2006/math">
                    <m:r>
                      <a:rPr lang="en-US" b="0" i="1" smtClean="0">
                        <a:latin typeface="Cambria Math" panose="02040503050406030204" pitchFamily="18" charset="0"/>
                      </a:rPr>
                      <m:t>𝑑</m:t>
                    </m:r>
                  </m:oMath>
                </a14:m>
                <a:r>
                  <a:rPr lang="en-US" dirty="0"/>
                  <a:t> and Hedges’ </a:t>
                </a:r>
                <a14:m>
                  <m:oMath xmlns:m="http://schemas.openxmlformats.org/officeDocument/2006/math">
                    <m:r>
                      <a:rPr lang="en-US" b="0" i="1" smtClean="0">
                        <a:latin typeface="Cambria Math" panose="02040503050406030204" pitchFamily="18" charset="0"/>
                      </a:rPr>
                      <m:t>𝑔</m:t>
                    </m:r>
                  </m:oMath>
                </a14:m>
                <a:r>
                  <a:rPr lang="en-US" dirty="0"/>
                  <a:t>.</a:t>
                </a:r>
              </a:p>
              <a:p>
                <a:r>
                  <a:rPr lang="en-US" dirty="0"/>
                  <a:t>Common measures of correlation or variance “accounted </a:t>
                </a:r>
                <a:r>
                  <a:rPr lang="en-US" dirty="0" err="1"/>
                  <a:t>for”include</a:t>
                </a:r>
                <a:r>
                  <a:rPr lang="en-US" dirty="0"/>
                  <a:t> Pearson correlations (</a:t>
                </a:r>
                <a14:m>
                  <m:oMath xmlns:m="http://schemas.openxmlformats.org/officeDocument/2006/math">
                    <m:r>
                      <a:rPr lang="en-US" i="1">
                        <a:latin typeface="Cambria Math" panose="02040503050406030204" pitchFamily="18" charset="0"/>
                      </a:rPr>
                      <m:t>𝑟</m:t>
                    </m:r>
                  </m:oMath>
                </a14:m>
                <a:r>
                  <a:rPr lang="en-US" dirty="0"/>
                  <a:t>) or squared simple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oMath>
                </a14:m>
                <a:r>
                  <a:rPr lang="en-US" dirty="0"/>
                  <a:t>) or multiple correlations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oMath>
                </a14:m>
                <a:r>
                  <a:rPr lang="en-US" dirty="0"/>
                  <a:t>). </a:t>
                </a:r>
              </a:p>
              <a:p>
                <a:r>
                  <a:rPr lang="en-US" dirty="0"/>
                  <a:t>Some common measures of association for categorical data are based on Pearson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𝜒</m:t>
                        </m:r>
                      </m:e>
                      <m:sup>
                        <m:r>
                          <a:rPr lang="en-US" i="1">
                            <a:latin typeface="Cambria Math" panose="02040503050406030204" pitchFamily="18" charset="0"/>
                          </a:rPr>
                          <m:t>2</m:t>
                        </m:r>
                      </m:sup>
                    </m:sSup>
                  </m:oMath>
                </a14:m>
                <a:r>
                  <a:rPr lang="en-US" dirty="0"/>
                  <a:t> statistics, such as </a:t>
                </a:r>
                <a14:m>
                  <m:oMath xmlns:m="http://schemas.openxmlformats.org/officeDocument/2006/math">
                    <m:r>
                      <a:rPr lang="en-US" sz="2800" i="1">
                        <a:latin typeface="Cambria Math" panose="02040503050406030204" pitchFamily="18" charset="0"/>
                        <a:ea typeface="Cambria Math" panose="02040503050406030204" pitchFamily="18" charset="0"/>
                      </a:rPr>
                      <m:t>𝜙</m:t>
                    </m:r>
                  </m:oMath>
                </a14:m>
                <a:r>
                  <a:rPr lang="en-US" sz="2800" dirty="0"/>
                  <a:t> for 2 x 2 tables and Cramer’s </a:t>
                </a:r>
                <a14:m>
                  <m:oMath xmlns:m="http://schemas.openxmlformats.org/officeDocument/2006/math">
                    <m:r>
                      <a:rPr lang="en-US" sz="2800" i="1">
                        <a:latin typeface="Cambria Math" panose="02040503050406030204" pitchFamily="18" charset="0"/>
                      </a:rPr>
                      <m:t>𝑉</m:t>
                    </m:r>
                  </m:oMath>
                </a14:m>
                <a:r>
                  <a:rPr lang="en-US" sz="2800" dirty="0"/>
                  <a:t> or Cohen’s </a:t>
                </a:r>
                <a14:m>
                  <m:oMath xmlns:m="http://schemas.openxmlformats.org/officeDocument/2006/math">
                    <m:r>
                      <a:rPr lang="en-US" sz="2800" i="1">
                        <a:latin typeface="Cambria Math" panose="02040503050406030204" pitchFamily="18" charset="0"/>
                        <a:ea typeface="Cambria Math" panose="02040503050406030204" pitchFamily="18" charset="0"/>
                      </a:rPr>
                      <m:t>𝜔</m:t>
                    </m:r>
                  </m:oMath>
                </a14:m>
                <a:r>
                  <a:rPr lang="en-US" sz="2800" dirty="0"/>
                  <a:t> (or </a:t>
                </a:r>
                <a14:m>
                  <m:oMath xmlns:m="http://schemas.openxmlformats.org/officeDocument/2006/math">
                    <m:r>
                      <a:rPr lang="en-US" sz="2800" i="1">
                        <a:latin typeface="Cambria Math" panose="02040503050406030204" pitchFamily="18" charset="0"/>
                      </a:rPr>
                      <m:t>𝑊</m:t>
                    </m:r>
                  </m:oMath>
                </a14:m>
                <a:r>
                  <a:rPr lang="en-US" sz="2800" dirty="0"/>
                  <a:t>) for general </a:t>
                </a:r>
                <a:r>
                  <a:rPr lang="en-US" sz="2800" i="1" dirty="0"/>
                  <a:t>r</a:t>
                </a:r>
                <a:r>
                  <a:rPr lang="en-US" sz="2800" dirty="0"/>
                  <a:t> x </a:t>
                </a:r>
                <a:r>
                  <a:rPr lang="en-US" sz="2800" i="1" dirty="0"/>
                  <a:t>c</a:t>
                </a:r>
                <a:r>
                  <a:rPr lang="en-US" sz="2800" dirty="0"/>
                  <a:t> tables.</a:t>
                </a:r>
              </a:p>
              <a:p>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AE5A5825-E61D-DAB3-D705-9A1385B4B061}"/>
                  </a:ext>
                </a:extLst>
              </p:cNvPr>
              <p:cNvSpPr>
                <a:spLocks noGrp="1" noRot="1" noChangeAspect="1" noMove="1" noResize="1" noEditPoints="1" noAdjustHandles="1" noChangeArrowheads="1" noChangeShapeType="1" noTextEdit="1"/>
              </p:cNvSpPr>
              <p:nvPr>
                <p:ph idx="1"/>
              </p:nvPr>
            </p:nvSpPr>
            <p:spPr>
              <a:blipFill>
                <a:blip r:embed="rId2"/>
                <a:stretch>
                  <a:fillRect l="-1086" t="-2326" r="-144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BCA911B-830C-9C0C-8454-94F91C359DF8}"/>
              </a:ext>
            </a:extLst>
          </p:cNvPr>
          <p:cNvSpPr>
            <a:spLocks noGrp="1"/>
          </p:cNvSpPr>
          <p:nvPr>
            <p:ph type="sldNum" sz="quarter" idx="12"/>
          </p:nvPr>
        </p:nvSpPr>
        <p:spPr/>
        <p:txBody>
          <a:bodyPr/>
          <a:lstStyle/>
          <a:p>
            <a:fld id="{74D06987-BFE9-2848-B928-4A50AED9B963}" type="slidenum">
              <a:rPr lang="en-US" smtClean="0"/>
              <a:t>31</a:t>
            </a:fld>
            <a:endParaRPr lang="en-US"/>
          </a:p>
        </p:txBody>
      </p:sp>
    </p:spTree>
    <p:extLst>
      <p:ext uri="{BB962C8B-B14F-4D97-AF65-F5344CB8AC3E}">
        <p14:creationId xmlns:p14="http://schemas.microsoft.com/office/powerpoint/2010/main" val="1241844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F08158-A648-8B23-B122-FDAEFF398FC5}"/>
            </a:ext>
          </a:extLst>
        </p:cNvPr>
        <p:cNvGrpSpPr/>
        <p:nvPr/>
      </p:nvGrpSpPr>
      <p:grpSpPr>
        <a:xfrm>
          <a:off x="0" y="0"/>
          <a:ext cx="0" cy="0"/>
          <a:chOff x="0" y="0"/>
          <a:chExt cx="0" cy="0"/>
        </a:xfrm>
      </p:grpSpPr>
      <p:sp>
        <p:nvSpPr>
          <p:cNvPr id="24" name="Freeform 23">
            <a:extLst>
              <a:ext uri="{FF2B5EF4-FFF2-40B4-BE49-F238E27FC236}">
                <a16:creationId xmlns:a16="http://schemas.microsoft.com/office/drawing/2014/main" id="{C637B010-AD3B-1754-A8CD-98D037E0280F}"/>
              </a:ext>
            </a:extLst>
          </p:cNvPr>
          <p:cNvSpPr/>
          <p:nvPr/>
        </p:nvSpPr>
        <p:spPr>
          <a:xfrm>
            <a:off x="10054397" y="2636920"/>
            <a:ext cx="2137603" cy="4221080"/>
          </a:xfrm>
          <a:custGeom>
            <a:avLst/>
            <a:gdLst>
              <a:gd name="connsiteX0" fmla="*/ 2137603 w 2137603"/>
              <a:gd name="connsiteY0" fmla="*/ 0 h 4221080"/>
              <a:gd name="connsiteX1" fmla="*/ 2137603 w 2137603"/>
              <a:gd name="connsiteY1" fmla="*/ 578403 h 4221080"/>
              <a:gd name="connsiteX2" fmla="*/ 292910 w 2137603"/>
              <a:gd name="connsiteY2" fmla="*/ 4221080 h 4221080"/>
              <a:gd name="connsiteX3" fmla="*/ 0 w 2137603"/>
              <a:gd name="connsiteY3" fmla="*/ 4221080 h 4221080"/>
            </a:gdLst>
            <a:ahLst/>
            <a:cxnLst>
              <a:cxn ang="0">
                <a:pos x="connsiteX0" y="connsiteY0"/>
              </a:cxn>
              <a:cxn ang="0">
                <a:pos x="connsiteX1" y="connsiteY1"/>
              </a:cxn>
              <a:cxn ang="0">
                <a:pos x="connsiteX2" y="connsiteY2"/>
              </a:cxn>
              <a:cxn ang="0">
                <a:pos x="connsiteX3" y="connsiteY3"/>
              </a:cxn>
            </a:cxnLst>
            <a:rect l="l" t="t" r="r" b="b"/>
            <a:pathLst>
              <a:path w="2137603" h="4221080">
                <a:moveTo>
                  <a:pt x="2137603" y="0"/>
                </a:moveTo>
                <a:lnTo>
                  <a:pt x="2137603" y="578403"/>
                </a:lnTo>
                <a:lnTo>
                  <a:pt x="292910" y="4221080"/>
                </a:lnTo>
                <a:lnTo>
                  <a:pt x="0" y="4221080"/>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9063A86B-6088-44F0-5AF2-FED3CEC31251}"/>
              </a:ext>
            </a:extLst>
          </p:cNvPr>
          <p:cNvSpPr/>
          <p:nvPr/>
        </p:nvSpPr>
        <p:spPr>
          <a:xfrm>
            <a:off x="9324482" y="1195572"/>
            <a:ext cx="2867518" cy="5662428"/>
          </a:xfrm>
          <a:custGeom>
            <a:avLst/>
            <a:gdLst>
              <a:gd name="connsiteX0" fmla="*/ 2867518 w 2867518"/>
              <a:gd name="connsiteY0" fmla="*/ 0 h 5662428"/>
              <a:gd name="connsiteX1" fmla="*/ 2867518 w 2867518"/>
              <a:gd name="connsiteY1" fmla="*/ 578403 h 5662428"/>
              <a:gd name="connsiteX2" fmla="*/ 292910 w 2867518"/>
              <a:gd name="connsiteY2" fmla="*/ 5662428 h 5662428"/>
              <a:gd name="connsiteX3" fmla="*/ 0 w 2867518"/>
              <a:gd name="connsiteY3" fmla="*/ 5662428 h 5662428"/>
            </a:gdLst>
            <a:ahLst/>
            <a:cxnLst>
              <a:cxn ang="0">
                <a:pos x="connsiteX0" y="connsiteY0"/>
              </a:cxn>
              <a:cxn ang="0">
                <a:pos x="connsiteX1" y="connsiteY1"/>
              </a:cxn>
              <a:cxn ang="0">
                <a:pos x="connsiteX2" y="connsiteY2"/>
              </a:cxn>
              <a:cxn ang="0">
                <a:pos x="connsiteX3" y="connsiteY3"/>
              </a:cxn>
            </a:cxnLst>
            <a:rect l="l" t="t" r="r" b="b"/>
            <a:pathLst>
              <a:path w="2867518" h="5662428">
                <a:moveTo>
                  <a:pt x="2867518" y="0"/>
                </a:moveTo>
                <a:lnTo>
                  <a:pt x="2867518" y="578403"/>
                </a:lnTo>
                <a:lnTo>
                  <a:pt x="292910" y="5662428"/>
                </a:lnTo>
                <a:lnTo>
                  <a:pt x="0" y="5662428"/>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Parallelogram 14">
            <a:extLst>
              <a:ext uri="{FF2B5EF4-FFF2-40B4-BE49-F238E27FC236}">
                <a16:creationId xmlns:a16="http://schemas.microsoft.com/office/drawing/2014/main" id="{D9111921-DD37-18FE-F314-76CF628F1B2C}"/>
              </a:ext>
            </a:extLst>
          </p:cNvPr>
          <p:cNvSpPr/>
          <p:nvPr/>
        </p:nvSpPr>
        <p:spPr>
          <a:xfrm>
            <a:off x="4981075" y="0"/>
            <a:ext cx="6845968" cy="6858000"/>
          </a:xfrm>
          <a:prstGeom prst="parallelogram">
            <a:avLst>
              <a:gd name="adj" fmla="val 49291"/>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FE4C0FEF-6AFA-3923-D6DC-72626AB93F6A}"/>
              </a:ext>
            </a:extLst>
          </p:cNvPr>
          <p:cNvSpPr/>
          <p:nvPr/>
        </p:nvSpPr>
        <p:spPr>
          <a:xfrm>
            <a:off x="3356518" y="0"/>
            <a:ext cx="4565784" cy="6858000"/>
          </a:xfrm>
          <a:prstGeom prst="parallelogram">
            <a:avLst>
              <a:gd name="adj" fmla="val 74735"/>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A2EACA8-CE7B-AF13-BF95-0EB958C33D17}"/>
              </a:ext>
            </a:extLst>
          </p:cNvPr>
          <p:cNvSpPr txBox="1">
            <a:spLocks noGrp="1" noRot="1" noMove="1" noResize="1" noEditPoints="1" noAdjustHandles="1" noChangeArrowheads="1" noChangeShapeType="1"/>
          </p:cNvSpPr>
          <p:nvPr/>
        </p:nvSpPr>
        <p:spPr>
          <a:xfrm>
            <a:off x="0" y="3208103"/>
            <a:ext cx="12192000" cy="2286000"/>
          </a:xfrm>
          <a:prstGeom prst="rect">
            <a:avLst/>
          </a:prstGeom>
          <a:solidFill>
            <a:srgbClr val="E4E0EE"/>
          </a:solidFill>
        </p:spPr>
        <p:txBody>
          <a:bodyPr wrap="square" lIns="914400" rIns="914400" rtlCol="0" anchor="ctr">
            <a:noAutofit/>
          </a:bodyPr>
          <a:lstStyle/>
          <a:p>
            <a:r>
              <a:rPr lang="en-US" sz="4800" dirty="0">
                <a:solidFill>
                  <a:schemeClr val="bg1">
                    <a:lumMod val="50000"/>
                  </a:schemeClr>
                </a:solidFill>
                <a:latin typeface="Arial" panose="020B0604020202020204" pitchFamily="34" charset="0"/>
                <a:cs typeface="Arial" panose="020B0604020202020204" pitchFamily="34" charset="0"/>
              </a:rPr>
              <a:t>Effect Sizes: The Hardest Part</a:t>
            </a:r>
          </a:p>
        </p:txBody>
      </p:sp>
    </p:spTree>
    <p:extLst>
      <p:ext uri="{BB962C8B-B14F-4D97-AF65-F5344CB8AC3E}">
        <p14:creationId xmlns:p14="http://schemas.microsoft.com/office/powerpoint/2010/main" val="25693969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B71A-374A-4E7F-1134-84C29E607F31}"/>
              </a:ext>
            </a:extLst>
          </p:cNvPr>
          <p:cNvSpPr>
            <a:spLocks noGrp="1"/>
          </p:cNvSpPr>
          <p:nvPr>
            <p:ph type="title"/>
          </p:nvPr>
        </p:nvSpPr>
        <p:spPr/>
        <p:txBody>
          <a:bodyPr/>
          <a:lstStyle/>
          <a:p>
            <a:r>
              <a:rPr lang="en-US" b="1" dirty="0"/>
              <a:t>The hardest piece: Specifying effect sizes</a:t>
            </a:r>
          </a:p>
        </p:txBody>
      </p:sp>
      <p:sp>
        <p:nvSpPr>
          <p:cNvPr id="3" name="Content Placeholder 2">
            <a:extLst>
              <a:ext uri="{FF2B5EF4-FFF2-40B4-BE49-F238E27FC236}">
                <a16:creationId xmlns:a16="http://schemas.microsoft.com/office/drawing/2014/main" id="{8D325CBF-E52D-A101-D914-47FEE7FBC332}"/>
              </a:ext>
            </a:extLst>
          </p:cNvPr>
          <p:cNvSpPr>
            <a:spLocks noGrp="1"/>
          </p:cNvSpPr>
          <p:nvPr>
            <p:ph idx="1"/>
          </p:nvPr>
        </p:nvSpPr>
        <p:spPr/>
        <p:txBody>
          <a:bodyPr/>
          <a:lstStyle/>
          <a:p>
            <a:r>
              <a:rPr lang="en-US" dirty="0"/>
              <a:t>The most difficult aspect of setting up a power analysis or sample size determination can be the specification of an appropriate population effect size.</a:t>
            </a:r>
          </a:p>
          <a:p>
            <a:r>
              <a:rPr lang="en-US" dirty="0"/>
              <a:t>Target effect sizes are often chosen based on prior research, either:</a:t>
            </a:r>
          </a:p>
          <a:p>
            <a:pPr marL="514350" indent="-514350">
              <a:buFont typeface="+mj-lt"/>
              <a:buAutoNum type="arabicPeriod"/>
            </a:pPr>
            <a:r>
              <a:rPr lang="en-US" dirty="0"/>
              <a:t>Research on the same or similar phenomena published by other researchers.</a:t>
            </a:r>
          </a:p>
          <a:p>
            <a:pPr marL="514350" indent="-514350">
              <a:buFont typeface="+mj-lt"/>
              <a:buAutoNum type="arabicPeriod"/>
            </a:pPr>
            <a:r>
              <a:rPr lang="en-US" dirty="0"/>
              <a:t>Pilot studies.</a:t>
            </a:r>
          </a:p>
          <a:p>
            <a:pPr marL="0" indent="0">
              <a:buNone/>
            </a:pPr>
            <a:endParaRPr lang="en-US" dirty="0"/>
          </a:p>
          <a:p>
            <a:pPr marL="0" indent="0">
              <a:buNone/>
            </a:pPr>
            <a:r>
              <a:rPr lang="en-US" dirty="0"/>
              <a:t>Both of these approaches can have problems.</a:t>
            </a:r>
          </a:p>
          <a:p>
            <a:pPr marL="0" indent="0">
              <a:buNone/>
            </a:pPr>
            <a:endParaRPr lang="en-US" dirty="0"/>
          </a:p>
        </p:txBody>
      </p:sp>
      <p:sp>
        <p:nvSpPr>
          <p:cNvPr id="4" name="Slide Number Placeholder 3">
            <a:extLst>
              <a:ext uri="{FF2B5EF4-FFF2-40B4-BE49-F238E27FC236}">
                <a16:creationId xmlns:a16="http://schemas.microsoft.com/office/drawing/2014/main" id="{B9BA991C-9BF6-0207-4A3D-E3502E53176F}"/>
              </a:ext>
            </a:extLst>
          </p:cNvPr>
          <p:cNvSpPr>
            <a:spLocks noGrp="1"/>
          </p:cNvSpPr>
          <p:nvPr>
            <p:ph type="sldNum" sz="quarter" idx="12"/>
          </p:nvPr>
        </p:nvSpPr>
        <p:spPr/>
        <p:txBody>
          <a:bodyPr/>
          <a:lstStyle/>
          <a:p>
            <a:fld id="{74D06987-BFE9-2848-B928-4A50AED9B963}" type="slidenum">
              <a:rPr lang="en-US" smtClean="0"/>
              <a:t>33</a:t>
            </a:fld>
            <a:endParaRPr lang="en-US"/>
          </a:p>
        </p:txBody>
      </p:sp>
    </p:spTree>
    <p:extLst>
      <p:ext uri="{BB962C8B-B14F-4D97-AF65-F5344CB8AC3E}">
        <p14:creationId xmlns:p14="http://schemas.microsoft.com/office/powerpoint/2010/main" val="729788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B71A-374A-4E7F-1134-84C29E607F31}"/>
              </a:ext>
            </a:extLst>
          </p:cNvPr>
          <p:cNvSpPr>
            <a:spLocks noGrp="1"/>
          </p:cNvSpPr>
          <p:nvPr>
            <p:ph type="title"/>
          </p:nvPr>
        </p:nvSpPr>
        <p:spPr/>
        <p:txBody>
          <a:bodyPr/>
          <a:lstStyle/>
          <a:p>
            <a:r>
              <a:rPr lang="en-US" b="1" dirty="0"/>
              <a:t>Estimating effect sizes: Complexities</a:t>
            </a:r>
          </a:p>
        </p:txBody>
      </p:sp>
      <p:sp>
        <p:nvSpPr>
          <p:cNvPr id="3" name="Content Placeholder 2">
            <a:extLst>
              <a:ext uri="{FF2B5EF4-FFF2-40B4-BE49-F238E27FC236}">
                <a16:creationId xmlns:a16="http://schemas.microsoft.com/office/drawing/2014/main" id="{8D325CBF-E52D-A101-D914-47FEE7FBC332}"/>
              </a:ext>
            </a:extLst>
          </p:cNvPr>
          <p:cNvSpPr>
            <a:spLocks noGrp="1"/>
          </p:cNvSpPr>
          <p:nvPr>
            <p:ph idx="1"/>
          </p:nvPr>
        </p:nvSpPr>
        <p:spPr/>
        <p:txBody>
          <a:bodyPr/>
          <a:lstStyle/>
          <a:p>
            <a:r>
              <a:rPr lang="en-US" dirty="0"/>
              <a:t>Published research can be problematic because there may not be good studies on the same or a sufficiently close issue, and what is published may be biased towards positive effect sizes (due to “the file drawer problem”).</a:t>
            </a:r>
          </a:p>
          <a:p>
            <a:r>
              <a:rPr lang="en-US" dirty="0"/>
              <a:t>Both approaches can also be problematic because measured effect sizes are only estimates, subject to error variability, so you need to consider the range of reasonable effect size values, not just the point estimate.</a:t>
            </a:r>
          </a:p>
          <a:p>
            <a:r>
              <a:rPr lang="en-US" dirty="0"/>
              <a:t>With small pilot studies, the range of plausible estimates can be quite wide.</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B9BA991C-9BF6-0207-4A3D-E3502E53176F}"/>
              </a:ext>
            </a:extLst>
          </p:cNvPr>
          <p:cNvSpPr>
            <a:spLocks noGrp="1"/>
          </p:cNvSpPr>
          <p:nvPr>
            <p:ph type="sldNum" sz="quarter" idx="12"/>
          </p:nvPr>
        </p:nvSpPr>
        <p:spPr/>
        <p:txBody>
          <a:bodyPr/>
          <a:lstStyle/>
          <a:p>
            <a:fld id="{74D06987-BFE9-2848-B928-4A50AED9B963}" type="slidenum">
              <a:rPr lang="en-US" smtClean="0"/>
              <a:t>34</a:t>
            </a:fld>
            <a:endParaRPr lang="en-US"/>
          </a:p>
        </p:txBody>
      </p:sp>
    </p:spTree>
    <p:extLst>
      <p:ext uri="{BB962C8B-B14F-4D97-AF65-F5344CB8AC3E}">
        <p14:creationId xmlns:p14="http://schemas.microsoft.com/office/powerpoint/2010/main" val="2378374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B71A-374A-4E7F-1134-84C29E607F31}"/>
              </a:ext>
            </a:extLst>
          </p:cNvPr>
          <p:cNvSpPr>
            <a:spLocks noGrp="1"/>
          </p:cNvSpPr>
          <p:nvPr>
            <p:ph type="title"/>
          </p:nvPr>
        </p:nvSpPr>
        <p:spPr/>
        <p:txBody>
          <a:bodyPr/>
          <a:lstStyle/>
          <a:p>
            <a:r>
              <a:rPr lang="en-US" b="1" dirty="0"/>
              <a:t>Specifying effect sizes: Some options</a:t>
            </a:r>
          </a:p>
        </p:txBody>
      </p:sp>
      <p:sp>
        <p:nvSpPr>
          <p:cNvPr id="3" name="Content Placeholder 2">
            <a:extLst>
              <a:ext uri="{FF2B5EF4-FFF2-40B4-BE49-F238E27FC236}">
                <a16:creationId xmlns:a16="http://schemas.microsoft.com/office/drawing/2014/main" id="{8D325CBF-E52D-A101-D914-47FEE7FBC332}"/>
              </a:ext>
            </a:extLst>
          </p:cNvPr>
          <p:cNvSpPr>
            <a:spLocks noGrp="1"/>
          </p:cNvSpPr>
          <p:nvPr>
            <p:ph idx="1"/>
          </p:nvPr>
        </p:nvSpPr>
        <p:spPr/>
        <p:txBody>
          <a:bodyPr/>
          <a:lstStyle/>
          <a:p>
            <a:r>
              <a:rPr lang="en-US" dirty="0"/>
              <a:t>When basing specified effect sizes on prior research (published by others or your own pilot studies), using the lower confidence interval bounds for estimated effects instead of the point estimates can help protect against overestimation of actual population effect sizes.</a:t>
            </a:r>
          </a:p>
          <a:p>
            <a:r>
              <a:rPr lang="en-US" dirty="0"/>
              <a:t>However, this does not necessarily overcome publication biases of existing published research. </a:t>
            </a:r>
          </a:p>
          <a:p>
            <a:r>
              <a:rPr lang="en-US" dirty="0"/>
              <a:t>Serious publication bias can result in the entire estimated interval being too optimistic.</a:t>
            </a:r>
          </a:p>
          <a:p>
            <a:pPr marL="0" indent="0">
              <a:buNone/>
            </a:pPr>
            <a:endParaRPr lang="en-US" dirty="0"/>
          </a:p>
        </p:txBody>
      </p:sp>
      <p:sp>
        <p:nvSpPr>
          <p:cNvPr id="4" name="Slide Number Placeholder 3">
            <a:extLst>
              <a:ext uri="{FF2B5EF4-FFF2-40B4-BE49-F238E27FC236}">
                <a16:creationId xmlns:a16="http://schemas.microsoft.com/office/drawing/2014/main" id="{B9BA991C-9BF6-0207-4A3D-E3502E53176F}"/>
              </a:ext>
            </a:extLst>
          </p:cNvPr>
          <p:cNvSpPr>
            <a:spLocks noGrp="1"/>
          </p:cNvSpPr>
          <p:nvPr>
            <p:ph type="sldNum" sz="quarter" idx="12"/>
          </p:nvPr>
        </p:nvSpPr>
        <p:spPr/>
        <p:txBody>
          <a:bodyPr/>
          <a:lstStyle/>
          <a:p>
            <a:fld id="{74D06987-BFE9-2848-B928-4A50AED9B963}" type="slidenum">
              <a:rPr lang="en-US" smtClean="0"/>
              <a:t>35</a:t>
            </a:fld>
            <a:endParaRPr lang="en-US"/>
          </a:p>
        </p:txBody>
      </p:sp>
    </p:spTree>
    <p:extLst>
      <p:ext uri="{BB962C8B-B14F-4D97-AF65-F5344CB8AC3E}">
        <p14:creationId xmlns:p14="http://schemas.microsoft.com/office/powerpoint/2010/main" val="1224420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B71A-374A-4E7F-1134-84C29E607F31}"/>
              </a:ext>
            </a:extLst>
          </p:cNvPr>
          <p:cNvSpPr>
            <a:spLocks noGrp="1"/>
          </p:cNvSpPr>
          <p:nvPr>
            <p:ph type="title"/>
          </p:nvPr>
        </p:nvSpPr>
        <p:spPr/>
        <p:txBody>
          <a:bodyPr/>
          <a:lstStyle/>
          <a:p>
            <a:r>
              <a:rPr lang="en-US" b="1" dirty="0"/>
              <a:t>Specifying effect sizes: Recommendations</a:t>
            </a:r>
          </a:p>
        </p:txBody>
      </p:sp>
      <p:sp>
        <p:nvSpPr>
          <p:cNvPr id="3" name="Content Placeholder 2">
            <a:extLst>
              <a:ext uri="{FF2B5EF4-FFF2-40B4-BE49-F238E27FC236}">
                <a16:creationId xmlns:a16="http://schemas.microsoft.com/office/drawing/2014/main" id="{8D325CBF-E52D-A101-D914-47FEE7FBC332}"/>
              </a:ext>
            </a:extLst>
          </p:cNvPr>
          <p:cNvSpPr>
            <a:spLocks noGrp="1"/>
          </p:cNvSpPr>
          <p:nvPr>
            <p:ph idx="1"/>
          </p:nvPr>
        </p:nvSpPr>
        <p:spPr/>
        <p:txBody>
          <a:bodyPr>
            <a:normAutofit lnSpcReduction="10000"/>
          </a:bodyPr>
          <a:lstStyle/>
          <a:p>
            <a:r>
              <a:rPr lang="en-US" dirty="0"/>
              <a:t>I do not recommend simply using “small,” “medium,” or “large” values specified by Jacob Cohen or others (“the reader is counseled to avoid the use of these conventions, if he can, in favor of exact values provided by theory or experience in the specific area in which he is working.” Cohen (1988), p. 184).</a:t>
            </a:r>
          </a:p>
          <a:p>
            <a:r>
              <a:rPr lang="en-US" dirty="0"/>
              <a:t>These are subjective, based on particular research areas, and might not be appropriate for your area.</a:t>
            </a:r>
          </a:p>
          <a:p>
            <a:r>
              <a:rPr lang="en-US" dirty="0"/>
              <a:t>An approach I would recommend is to use the smallest effect size that you would consider of theoretical or practical importance.</a:t>
            </a:r>
          </a:p>
          <a:p>
            <a:r>
              <a:rPr lang="en-US" dirty="0"/>
              <a:t>It’s important to know your research area so that you can specify realistic effect sizes.</a:t>
            </a:r>
          </a:p>
          <a:p>
            <a:pPr marL="0" indent="0">
              <a:buNone/>
            </a:pPr>
            <a:endParaRPr lang="en-US" dirty="0"/>
          </a:p>
        </p:txBody>
      </p:sp>
      <p:sp>
        <p:nvSpPr>
          <p:cNvPr id="4" name="Slide Number Placeholder 3">
            <a:extLst>
              <a:ext uri="{FF2B5EF4-FFF2-40B4-BE49-F238E27FC236}">
                <a16:creationId xmlns:a16="http://schemas.microsoft.com/office/drawing/2014/main" id="{B9BA991C-9BF6-0207-4A3D-E3502E53176F}"/>
              </a:ext>
            </a:extLst>
          </p:cNvPr>
          <p:cNvSpPr>
            <a:spLocks noGrp="1"/>
          </p:cNvSpPr>
          <p:nvPr>
            <p:ph type="sldNum" sz="quarter" idx="12"/>
          </p:nvPr>
        </p:nvSpPr>
        <p:spPr/>
        <p:txBody>
          <a:bodyPr/>
          <a:lstStyle/>
          <a:p>
            <a:fld id="{74D06987-BFE9-2848-B928-4A50AED9B963}" type="slidenum">
              <a:rPr lang="en-US" smtClean="0"/>
              <a:t>36</a:t>
            </a:fld>
            <a:endParaRPr lang="en-US"/>
          </a:p>
        </p:txBody>
      </p:sp>
    </p:spTree>
    <p:extLst>
      <p:ext uri="{BB962C8B-B14F-4D97-AF65-F5344CB8AC3E}">
        <p14:creationId xmlns:p14="http://schemas.microsoft.com/office/powerpoint/2010/main" val="579267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B7DA0-86B6-2E0D-9A69-86B04C664E3E}"/>
            </a:ext>
          </a:extLst>
        </p:cNvPr>
        <p:cNvGrpSpPr/>
        <p:nvPr/>
      </p:nvGrpSpPr>
      <p:grpSpPr>
        <a:xfrm>
          <a:off x="0" y="0"/>
          <a:ext cx="0" cy="0"/>
          <a:chOff x="0" y="0"/>
          <a:chExt cx="0" cy="0"/>
        </a:xfrm>
      </p:grpSpPr>
      <p:sp>
        <p:nvSpPr>
          <p:cNvPr id="24" name="Freeform 23">
            <a:extLst>
              <a:ext uri="{FF2B5EF4-FFF2-40B4-BE49-F238E27FC236}">
                <a16:creationId xmlns:a16="http://schemas.microsoft.com/office/drawing/2014/main" id="{1FB7BB2F-443C-36A7-AD80-4287B2E06796}"/>
              </a:ext>
            </a:extLst>
          </p:cNvPr>
          <p:cNvSpPr/>
          <p:nvPr/>
        </p:nvSpPr>
        <p:spPr>
          <a:xfrm>
            <a:off x="10054397" y="2636920"/>
            <a:ext cx="2137603" cy="4221080"/>
          </a:xfrm>
          <a:custGeom>
            <a:avLst/>
            <a:gdLst>
              <a:gd name="connsiteX0" fmla="*/ 2137603 w 2137603"/>
              <a:gd name="connsiteY0" fmla="*/ 0 h 4221080"/>
              <a:gd name="connsiteX1" fmla="*/ 2137603 w 2137603"/>
              <a:gd name="connsiteY1" fmla="*/ 578403 h 4221080"/>
              <a:gd name="connsiteX2" fmla="*/ 292910 w 2137603"/>
              <a:gd name="connsiteY2" fmla="*/ 4221080 h 4221080"/>
              <a:gd name="connsiteX3" fmla="*/ 0 w 2137603"/>
              <a:gd name="connsiteY3" fmla="*/ 4221080 h 4221080"/>
            </a:gdLst>
            <a:ahLst/>
            <a:cxnLst>
              <a:cxn ang="0">
                <a:pos x="connsiteX0" y="connsiteY0"/>
              </a:cxn>
              <a:cxn ang="0">
                <a:pos x="connsiteX1" y="connsiteY1"/>
              </a:cxn>
              <a:cxn ang="0">
                <a:pos x="connsiteX2" y="connsiteY2"/>
              </a:cxn>
              <a:cxn ang="0">
                <a:pos x="connsiteX3" y="connsiteY3"/>
              </a:cxn>
            </a:cxnLst>
            <a:rect l="l" t="t" r="r" b="b"/>
            <a:pathLst>
              <a:path w="2137603" h="4221080">
                <a:moveTo>
                  <a:pt x="2137603" y="0"/>
                </a:moveTo>
                <a:lnTo>
                  <a:pt x="2137603" y="578403"/>
                </a:lnTo>
                <a:lnTo>
                  <a:pt x="292910" y="4221080"/>
                </a:lnTo>
                <a:lnTo>
                  <a:pt x="0" y="4221080"/>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9475E335-18F5-1A9E-4F21-03115B0BB891}"/>
              </a:ext>
            </a:extLst>
          </p:cNvPr>
          <p:cNvSpPr/>
          <p:nvPr/>
        </p:nvSpPr>
        <p:spPr>
          <a:xfrm>
            <a:off x="9324482" y="1195572"/>
            <a:ext cx="2867518" cy="5662428"/>
          </a:xfrm>
          <a:custGeom>
            <a:avLst/>
            <a:gdLst>
              <a:gd name="connsiteX0" fmla="*/ 2867518 w 2867518"/>
              <a:gd name="connsiteY0" fmla="*/ 0 h 5662428"/>
              <a:gd name="connsiteX1" fmla="*/ 2867518 w 2867518"/>
              <a:gd name="connsiteY1" fmla="*/ 578403 h 5662428"/>
              <a:gd name="connsiteX2" fmla="*/ 292910 w 2867518"/>
              <a:gd name="connsiteY2" fmla="*/ 5662428 h 5662428"/>
              <a:gd name="connsiteX3" fmla="*/ 0 w 2867518"/>
              <a:gd name="connsiteY3" fmla="*/ 5662428 h 5662428"/>
            </a:gdLst>
            <a:ahLst/>
            <a:cxnLst>
              <a:cxn ang="0">
                <a:pos x="connsiteX0" y="connsiteY0"/>
              </a:cxn>
              <a:cxn ang="0">
                <a:pos x="connsiteX1" y="connsiteY1"/>
              </a:cxn>
              <a:cxn ang="0">
                <a:pos x="connsiteX2" y="connsiteY2"/>
              </a:cxn>
              <a:cxn ang="0">
                <a:pos x="connsiteX3" y="connsiteY3"/>
              </a:cxn>
            </a:cxnLst>
            <a:rect l="l" t="t" r="r" b="b"/>
            <a:pathLst>
              <a:path w="2867518" h="5662428">
                <a:moveTo>
                  <a:pt x="2867518" y="0"/>
                </a:moveTo>
                <a:lnTo>
                  <a:pt x="2867518" y="578403"/>
                </a:lnTo>
                <a:lnTo>
                  <a:pt x="292910" y="5662428"/>
                </a:lnTo>
                <a:lnTo>
                  <a:pt x="0" y="5662428"/>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Parallelogram 14">
            <a:extLst>
              <a:ext uri="{FF2B5EF4-FFF2-40B4-BE49-F238E27FC236}">
                <a16:creationId xmlns:a16="http://schemas.microsoft.com/office/drawing/2014/main" id="{08979531-A52B-748D-7C5B-7ECBA48E49D9}"/>
              </a:ext>
            </a:extLst>
          </p:cNvPr>
          <p:cNvSpPr/>
          <p:nvPr/>
        </p:nvSpPr>
        <p:spPr>
          <a:xfrm>
            <a:off x="4981075" y="0"/>
            <a:ext cx="6845968" cy="6858000"/>
          </a:xfrm>
          <a:prstGeom prst="parallelogram">
            <a:avLst>
              <a:gd name="adj" fmla="val 49291"/>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613C56E5-BC9F-C4B7-B245-A6102F006703}"/>
              </a:ext>
            </a:extLst>
          </p:cNvPr>
          <p:cNvSpPr/>
          <p:nvPr/>
        </p:nvSpPr>
        <p:spPr>
          <a:xfrm>
            <a:off x="3356518" y="0"/>
            <a:ext cx="4565784" cy="6858000"/>
          </a:xfrm>
          <a:prstGeom prst="parallelogram">
            <a:avLst>
              <a:gd name="adj" fmla="val 74735"/>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9ED4C29-2EAA-45FD-8F30-75EB091CEEA1}"/>
              </a:ext>
            </a:extLst>
          </p:cNvPr>
          <p:cNvSpPr txBox="1">
            <a:spLocks noGrp="1" noRot="1" noMove="1" noResize="1" noEditPoints="1" noAdjustHandles="1" noChangeArrowheads="1" noChangeShapeType="1"/>
          </p:cNvSpPr>
          <p:nvPr/>
        </p:nvSpPr>
        <p:spPr>
          <a:xfrm>
            <a:off x="0" y="3208103"/>
            <a:ext cx="12192000" cy="2286000"/>
          </a:xfrm>
          <a:prstGeom prst="rect">
            <a:avLst/>
          </a:prstGeom>
          <a:solidFill>
            <a:srgbClr val="E4E0EE"/>
          </a:solidFill>
        </p:spPr>
        <p:txBody>
          <a:bodyPr wrap="square" lIns="914400" rIns="914400" rtlCol="0" anchor="ctr">
            <a:noAutofit/>
          </a:bodyPr>
          <a:lstStyle/>
          <a:p>
            <a:r>
              <a:rPr lang="en-US" sz="4800" dirty="0">
                <a:solidFill>
                  <a:schemeClr val="bg1">
                    <a:lumMod val="50000"/>
                  </a:schemeClr>
                </a:solidFill>
                <a:latin typeface="Arial" panose="020B0604020202020204" pitchFamily="34" charset="0"/>
                <a:cs typeface="Arial" panose="020B0604020202020204" pitchFamily="34" charset="0"/>
              </a:rPr>
              <a:t>Exercises: Power Analysis and Sample Size Determination</a:t>
            </a:r>
          </a:p>
        </p:txBody>
      </p:sp>
    </p:spTree>
    <p:extLst>
      <p:ext uri="{BB962C8B-B14F-4D97-AF65-F5344CB8AC3E}">
        <p14:creationId xmlns:p14="http://schemas.microsoft.com/office/powerpoint/2010/main" val="15137357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A50FC-BA53-1CC4-66CF-8AB930502D71}"/>
              </a:ext>
            </a:extLst>
          </p:cNvPr>
          <p:cNvSpPr>
            <a:spLocks noGrp="1"/>
          </p:cNvSpPr>
          <p:nvPr>
            <p:ph type="title"/>
          </p:nvPr>
        </p:nvSpPr>
        <p:spPr/>
        <p:txBody>
          <a:bodyPr/>
          <a:lstStyle/>
          <a:p>
            <a:r>
              <a:rPr lang="en-US" b="1" dirty="0"/>
              <a:t>Power analysis exercises</a:t>
            </a:r>
          </a:p>
        </p:txBody>
      </p:sp>
      <p:sp>
        <p:nvSpPr>
          <p:cNvPr id="3" name="Content Placeholder 2">
            <a:extLst>
              <a:ext uri="{FF2B5EF4-FFF2-40B4-BE49-F238E27FC236}">
                <a16:creationId xmlns:a16="http://schemas.microsoft.com/office/drawing/2014/main" id="{76484667-44D2-0384-E8AC-234CE2A2CF42}"/>
              </a:ext>
            </a:extLst>
          </p:cNvPr>
          <p:cNvSpPr>
            <a:spLocks noGrp="1"/>
          </p:cNvSpPr>
          <p:nvPr>
            <p:ph idx="1"/>
          </p:nvPr>
        </p:nvSpPr>
        <p:spPr/>
        <p:txBody>
          <a:bodyPr/>
          <a:lstStyle/>
          <a:p>
            <a:pPr marL="514350" indent="-514350">
              <a:buFont typeface="+mj-lt"/>
              <a:buAutoNum type="arabicPeriod"/>
            </a:pPr>
            <a:r>
              <a:rPr lang="en-US" dirty="0"/>
              <a:t>Evaluate the power of a test of a single expected mean equal to .3 times the population standard deviation vs. a null value of 0, with a sample size of 50.</a:t>
            </a:r>
          </a:p>
          <a:p>
            <a:pPr marL="514350" indent="-514350">
              <a:buFont typeface="+mj-lt"/>
              <a:buAutoNum type="arabicPeriod"/>
            </a:pPr>
            <a:r>
              <a:rPr lang="en-US" dirty="0"/>
              <a:t>Calculate the necessary sample size for the above scenario to achieve power of at least .8.</a:t>
            </a:r>
          </a:p>
          <a:p>
            <a:pPr marL="514350" indent="-514350">
              <a:buFont typeface="+mj-lt"/>
              <a:buAutoNum type="arabicPeriod"/>
            </a:pPr>
            <a:r>
              <a:rPr lang="en-US" dirty="0"/>
              <a:t>Evaluate the power of a test of an expected .55 proportion against a null proportion of .5, with a sample size of 500, using the “not equal” alternative hypothesis, and arcsine transformation method. </a:t>
            </a:r>
          </a:p>
          <a:p>
            <a:pPr marL="514350" indent="-514350">
              <a:buFont typeface="+mj-lt"/>
              <a:buAutoNum type="arabicPeriod"/>
            </a:pPr>
            <a:r>
              <a:rPr lang="en-US" dirty="0"/>
              <a:t>Calculate the necessary sample size for the above scenario to achieve power of at least .9.</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48177D9C-A98C-8F10-4E85-13370757BB88}"/>
              </a:ext>
            </a:extLst>
          </p:cNvPr>
          <p:cNvSpPr>
            <a:spLocks noGrp="1"/>
          </p:cNvSpPr>
          <p:nvPr>
            <p:ph type="sldNum" sz="quarter" idx="12"/>
          </p:nvPr>
        </p:nvSpPr>
        <p:spPr/>
        <p:txBody>
          <a:bodyPr/>
          <a:lstStyle/>
          <a:p>
            <a:fld id="{74D06987-BFE9-2848-B928-4A50AED9B963}" type="slidenum">
              <a:rPr lang="en-US" smtClean="0"/>
              <a:t>38</a:t>
            </a:fld>
            <a:endParaRPr lang="en-US"/>
          </a:p>
        </p:txBody>
      </p:sp>
    </p:spTree>
    <p:extLst>
      <p:ext uri="{BB962C8B-B14F-4D97-AF65-F5344CB8AC3E}">
        <p14:creationId xmlns:p14="http://schemas.microsoft.com/office/powerpoint/2010/main" val="2601420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5EAB4-8A63-28DD-D4E7-CDDC99271B7F}"/>
              </a:ext>
            </a:extLst>
          </p:cNvPr>
          <p:cNvSpPr>
            <a:spLocks noGrp="1"/>
          </p:cNvSpPr>
          <p:nvPr>
            <p:ph type="title"/>
          </p:nvPr>
        </p:nvSpPr>
        <p:spPr/>
        <p:txBody>
          <a:bodyPr/>
          <a:lstStyle/>
          <a:p>
            <a:r>
              <a:rPr lang="en-US" b="1" dirty="0"/>
              <a:t>Software demonstration: Power analysis</a:t>
            </a:r>
          </a:p>
        </p:txBody>
      </p:sp>
      <p:sp>
        <p:nvSpPr>
          <p:cNvPr id="3" name="Content Placeholder 2">
            <a:extLst>
              <a:ext uri="{FF2B5EF4-FFF2-40B4-BE49-F238E27FC236}">
                <a16:creationId xmlns:a16="http://schemas.microsoft.com/office/drawing/2014/main" id="{F891CE72-D1BA-5DA8-9E72-6B25C0989E84}"/>
              </a:ext>
            </a:extLst>
          </p:cNvPr>
          <p:cNvSpPr>
            <a:spLocks noGrp="1"/>
          </p:cNvSpPr>
          <p:nvPr>
            <p:ph idx="1"/>
          </p:nvPr>
        </p:nvSpPr>
        <p:spPr/>
        <p:txBody>
          <a:bodyPr/>
          <a:lstStyle/>
          <a:p>
            <a:pPr marL="0" indent="0">
              <a:buNone/>
            </a:pPr>
            <a:endParaRPr lang="en-US" dirty="0"/>
          </a:p>
          <a:p>
            <a:pPr marL="0" indent="0">
              <a:buNone/>
            </a:pPr>
            <a:r>
              <a:rPr lang="en-US" dirty="0"/>
              <a:t>For power analysis, we’ll use the Shiny app associated with the R </a:t>
            </a:r>
            <a:r>
              <a:rPr lang="en-US" dirty="0" err="1"/>
              <a:t>pwrss</a:t>
            </a:r>
            <a:r>
              <a:rPr lang="en-US" dirty="0"/>
              <a:t> package:</a:t>
            </a:r>
          </a:p>
          <a:p>
            <a:endParaRPr lang="en-US" dirty="0"/>
          </a:p>
          <a:p>
            <a:r>
              <a:rPr lang="en-US" dirty="0">
                <a:hlinkClick r:id="rId2"/>
              </a:rPr>
              <a:t>https://pwrss.shinyapps.io/index/</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D5E3E017-5992-D60A-10E9-F36AED16462B}"/>
              </a:ext>
            </a:extLst>
          </p:cNvPr>
          <p:cNvSpPr>
            <a:spLocks noGrp="1"/>
          </p:cNvSpPr>
          <p:nvPr>
            <p:ph type="sldNum" sz="quarter" idx="12"/>
          </p:nvPr>
        </p:nvSpPr>
        <p:spPr/>
        <p:txBody>
          <a:bodyPr/>
          <a:lstStyle/>
          <a:p>
            <a:fld id="{74D06987-BFE9-2848-B928-4A50AED9B963}" type="slidenum">
              <a:rPr lang="en-US" smtClean="0"/>
              <a:t>39</a:t>
            </a:fld>
            <a:endParaRPr lang="en-US"/>
          </a:p>
        </p:txBody>
      </p:sp>
    </p:spTree>
    <p:extLst>
      <p:ext uri="{BB962C8B-B14F-4D97-AF65-F5344CB8AC3E}">
        <p14:creationId xmlns:p14="http://schemas.microsoft.com/office/powerpoint/2010/main" val="2514248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6DB76-6D73-0610-2B21-02DE1213DB51}"/>
              </a:ext>
            </a:extLst>
          </p:cNvPr>
          <p:cNvSpPr>
            <a:spLocks noGrp="1"/>
          </p:cNvSpPr>
          <p:nvPr>
            <p:ph type="title"/>
          </p:nvPr>
        </p:nvSpPr>
        <p:spPr/>
        <p:txBody>
          <a:bodyPr/>
          <a:lstStyle/>
          <a:p>
            <a:r>
              <a:rPr lang="en-US"/>
              <a:t>What’s next?</a:t>
            </a:r>
          </a:p>
        </p:txBody>
      </p:sp>
      <p:sp>
        <p:nvSpPr>
          <p:cNvPr id="3" name="Content Placeholder 2">
            <a:extLst>
              <a:ext uri="{FF2B5EF4-FFF2-40B4-BE49-F238E27FC236}">
                <a16:creationId xmlns:a16="http://schemas.microsoft.com/office/drawing/2014/main" id="{381BAA9E-457C-FDC7-CC7F-E31AD284B6A5}"/>
              </a:ext>
            </a:extLst>
          </p:cNvPr>
          <p:cNvSpPr>
            <a:spLocks noGrp="1"/>
          </p:cNvSpPr>
          <p:nvPr>
            <p:ph idx="1"/>
          </p:nvPr>
        </p:nvSpPr>
        <p:spPr/>
        <p:txBody>
          <a:bodyPr>
            <a:normAutofit/>
          </a:bodyPr>
          <a:lstStyle/>
          <a:p>
            <a:r>
              <a:rPr lang="en-US" dirty="0"/>
              <a:t>October the 29</a:t>
            </a:r>
            <a:r>
              <a:rPr lang="en-US" baseline="30000" dirty="0"/>
              <a:t>th</a:t>
            </a:r>
            <a:r>
              <a:rPr lang="en-US" dirty="0"/>
              <a:t>: Next Steps in R: Writing Your Own Functions </a:t>
            </a:r>
          </a:p>
          <a:p>
            <a:r>
              <a:rPr lang="en-US" dirty="0"/>
              <a:t>November the 4</a:t>
            </a:r>
            <a:r>
              <a:rPr lang="en-US" baseline="30000" dirty="0"/>
              <a:t>th</a:t>
            </a:r>
            <a:r>
              <a:rPr lang="en-US" dirty="0"/>
              <a:t>: Next Steps in Python: Virtual Environments</a:t>
            </a:r>
          </a:p>
          <a:p>
            <a:r>
              <a:rPr lang="en-US" dirty="0"/>
              <a:t>November the 12</a:t>
            </a:r>
            <a:r>
              <a:rPr lang="en-US" baseline="30000" dirty="0"/>
              <a:t>th</a:t>
            </a:r>
            <a:r>
              <a:rPr lang="en-US" dirty="0"/>
              <a:t>: AI for Research: Choosing a LLM for Your Project</a:t>
            </a:r>
          </a:p>
          <a:p>
            <a:r>
              <a:rPr lang="en-US" dirty="0"/>
              <a:t>November the 19</a:t>
            </a:r>
            <a:r>
              <a:rPr lang="en-US" baseline="30000" dirty="0"/>
              <a:t>th</a:t>
            </a:r>
            <a:r>
              <a:rPr lang="en-US" dirty="0"/>
              <a:t>: Introduction to SQL (in-person)</a:t>
            </a:r>
          </a:p>
          <a:p>
            <a:r>
              <a:rPr lang="en-US" dirty="0"/>
              <a:t>November the 20</a:t>
            </a:r>
            <a:r>
              <a:rPr lang="en-US" baseline="30000" dirty="0"/>
              <a:t>th</a:t>
            </a:r>
            <a:r>
              <a:rPr lang="en-US" dirty="0"/>
              <a:t>: Intermediate SQL (in-person)</a:t>
            </a:r>
          </a:p>
          <a:p>
            <a:r>
              <a:rPr lang="en-US" dirty="0"/>
              <a:t>December 16 – 19: Bootcamp: R Fundamentals</a:t>
            </a:r>
          </a:p>
          <a:p>
            <a:r>
              <a:rPr lang="en-US" dirty="0"/>
              <a:t>December 16 – 19: Bootcamp: Python Fundamentals</a:t>
            </a:r>
          </a:p>
        </p:txBody>
      </p:sp>
    </p:spTree>
    <p:extLst>
      <p:ext uri="{BB962C8B-B14F-4D97-AF65-F5344CB8AC3E}">
        <p14:creationId xmlns:p14="http://schemas.microsoft.com/office/powerpoint/2010/main" val="9889497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06F3C-6FF2-33F0-ABBF-97E405851840}"/>
              </a:ext>
            </a:extLst>
          </p:cNvPr>
          <p:cNvSpPr>
            <a:spLocks noGrp="1"/>
          </p:cNvSpPr>
          <p:nvPr>
            <p:ph type="title"/>
          </p:nvPr>
        </p:nvSpPr>
        <p:spPr/>
        <p:txBody>
          <a:bodyPr/>
          <a:lstStyle/>
          <a:p>
            <a:r>
              <a:rPr lang="en-US" b="1" dirty="0"/>
              <a:t>Power exercise 1</a:t>
            </a:r>
          </a:p>
        </p:txBody>
      </p:sp>
      <p:pic>
        <p:nvPicPr>
          <p:cNvPr id="6" name="Content Placeholder 5" descr="A screenshot of a computer&#10;&#10;Description automatically generated">
            <a:extLst>
              <a:ext uri="{FF2B5EF4-FFF2-40B4-BE49-F238E27FC236}">
                <a16:creationId xmlns:a16="http://schemas.microsoft.com/office/drawing/2014/main" id="{DA4903E6-D884-3C08-E5E0-D925C3394313}"/>
              </a:ext>
            </a:extLst>
          </p:cNvPr>
          <p:cNvPicPr>
            <a:picLocks noGrp="1" noChangeAspect="1"/>
          </p:cNvPicPr>
          <p:nvPr>
            <p:ph idx="1"/>
          </p:nvPr>
        </p:nvPicPr>
        <p:blipFill>
          <a:blip r:embed="rId2"/>
          <a:stretch>
            <a:fillRect/>
          </a:stretch>
        </p:blipFill>
        <p:spPr>
          <a:xfrm>
            <a:off x="2199745" y="1825625"/>
            <a:ext cx="7792510" cy="4351338"/>
          </a:xfrm>
        </p:spPr>
      </p:pic>
      <p:sp>
        <p:nvSpPr>
          <p:cNvPr id="4" name="Slide Number Placeholder 3">
            <a:extLst>
              <a:ext uri="{FF2B5EF4-FFF2-40B4-BE49-F238E27FC236}">
                <a16:creationId xmlns:a16="http://schemas.microsoft.com/office/drawing/2014/main" id="{FE9F3478-869D-8D46-4B57-FAEC0423FF90}"/>
              </a:ext>
            </a:extLst>
          </p:cNvPr>
          <p:cNvSpPr>
            <a:spLocks noGrp="1"/>
          </p:cNvSpPr>
          <p:nvPr>
            <p:ph type="sldNum" sz="quarter" idx="12"/>
          </p:nvPr>
        </p:nvSpPr>
        <p:spPr/>
        <p:txBody>
          <a:bodyPr/>
          <a:lstStyle/>
          <a:p>
            <a:fld id="{74D06987-BFE9-2848-B928-4A50AED9B963}" type="slidenum">
              <a:rPr lang="en-US" smtClean="0"/>
              <a:t>40</a:t>
            </a:fld>
            <a:endParaRPr lang="en-US"/>
          </a:p>
        </p:txBody>
      </p:sp>
    </p:spTree>
    <p:extLst>
      <p:ext uri="{BB962C8B-B14F-4D97-AF65-F5344CB8AC3E}">
        <p14:creationId xmlns:p14="http://schemas.microsoft.com/office/powerpoint/2010/main" val="9056336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225B0-0B17-E812-D778-8525BCB9A7EB}"/>
              </a:ext>
            </a:extLst>
          </p:cNvPr>
          <p:cNvSpPr>
            <a:spLocks noGrp="1"/>
          </p:cNvSpPr>
          <p:nvPr>
            <p:ph type="title"/>
          </p:nvPr>
        </p:nvSpPr>
        <p:spPr/>
        <p:txBody>
          <a:bodyPr/>
          <a:lstStyle/>
          <a:p>
            <a:r>
              <a:rPr lang="en-US" b="1" dirty="0"/>
              <a:t>Power exercise 2</a:t>
            </a:r>
            <a:endParaRPr lang="en-US" dirty="0"/>
          </a:p>
        </p:txBody>
      </p:sp>
      <p:pic>
        <p:nvPicPr>
          <p:cNvPr id="6" name="Content Placeholder 5" descr="A screenshot of a computer&#10;&#10;Description automatically generated">
            <a:extLst>
              <a:ext uri="{FF2B5EF4-FFF2-40B4-BE49-F238E27FC236}">
                <a16:creationId xmlns:a16="http://schemas.microsoft.com/office/drawing/2014/main" id="{B414B4B2-711D-32F8-B91B-4E317D5F877E}"/>
              </a:ext>
            </a:extLst>
          </p:cNvPr>
          <p:cNvPicPr>
            <a:picLocks noGrp="1" noChangeAspect="1"/>
          </p:cNvPicPr>
          <p:nvPr>
            <p:ph idx="1"/>
          </p:nvPr>
        </p:nvPicPr>
        <p:blipFill>
          <a:blip r:embed="rId2"/>
          <a:stretch>
            <a:fillRect/>
          </a:stretch>
        </p:blipFill>
        <p:spPr>
          <a:xfrm>
            <a:off x="2187912" y="1825625"/>
            <a:ext cx="7816176" cy="4351338"/>
          </a:xfrm>
        </p:spPr>
      </p:pic>
      <p:sp>
        <p:nvSpPr>
          <p:cNvPr id="4" name="Slide Number Placeholder 3">
            <a:extLst>
              <a:ext uri="{FF2B5EF4-FFF2-40B4-BE49-F238E27FC236}">
                <a16:creationId xmlns:a16="http://schemas.microsoft.com/office/drawing/2014/main" id="{0520B864-D21C-BD20-070A-9CAE1FE14B35}"/>
              </a:ext>
            </a:extLst>
          </p:cNvPr>
          <p:cNvSpPr>
            <a:spLocks noGrp="1"/>
          </p:cNvSpPr>
          <p:nvPr>
            <p:ph type="sldNum" sz="quarter" idx="12"/>
          </p:nvPr>
        </p:nvSpPr>
        <p:spPr/>
        <p:txBody>
          <a:bodyPr/>
          <a:lstStyle/>
          <a:p>
            <a:fld id="{74D06987-BFE9-2848-B928-4A50AED9B963}" type="slidenum">
              <a:rPr lang="en-US" smtClean="0"/>
              <a:t>41</a:t>
            </a:fld>
            <a:endParaRPr lang="en-US"/>
          </a:p>
        </p:txBody>
      </p:sp>
    </p:spTree>
    <p:extLst>
      <p:ext uri="{BB962C8B-B14F-4D97-AF65-F5344CB8AC3E}">
        <p14:creationId xmlns:p14="http://schemas.microsoft.com/office/powerpoint/2010/main" val="17011184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97EAD-2615-0393-0741-2D0F157B333A}"/>
              </a:ext>
            </a:extLst>
          </p:cNvPr>
          <p:cNvSpPr>
            <a:spLocks noGrp="1"/>
          </p:cNvSpPr>
          <p:nvPr>
            <p:ph type="title"/>
          </p:nvPr>
        </p:nvSpPr>
        <p:spPr/>
        <p:txBody>
          <a:bodyPr/>
          <a:lstStyle/>
          <a:p>
            <a:r>
              <a:rPr lang="en-US" b="1" dirty="0"/>
              <a:t>Power exercise 3</a:t>
            </a:r>
            <a:endParaRPr lang="en-US" dirty="0"/>
          </a:p>
        </p:txBody>
      </p:sp>
      <p:pic>
        <p:nvPicPr>
          <p:cNvPr id="6" name="Content Placeholder 5" descr="A screenshot of a computer&#10;&#10;Description automatically generated">
            <a:extLst>
              <a:ext uri="{FF2B5EF4-FFF2-40B4-BE49-F238E27FC236}">
                <a16:creationId xmlns:a16="http://schemas.microsoft.com/office/drawing/2014/main" id="{28F6F5DB-15D2-0748-8469-C0A94E1695BD}"/>
              </a:ext>
            </a:extLst>
          </p:cNvPr>
          <p:cNvPicPr>
            <a:picLocks noGrp="1" noChangeAspect="1"/>
          </p:cNvPicPr>
          <p:nvPr>
            <p:ph idx="1"/>
          </p:nvPr>
        </p:nvPicPr>
        <p:blipFill>
          <a:blip r:embed="rId2"/>
          <a:stretch>
            <a:fillRect/>
          </a:stretch>
        </p:blipFill>
        <p:spPr>
          <a:xfrm>
            <a:off x="2195981" y="1825625"/>
            <a:ext cx="7800037" cy="4351338"/>
          </a:xfrm>
        </p:spPr>
      </p:pic>
      <p:sp>
        <p:nvSpPr>
          <p:cNvPr id="4" name="Slide Number Placeholder 3">
            <a:extLst>
              <a:ext uri="{FF2B5EF4-FFF2-40B4-BE49-F238E27FC236}">
                <a16:creationId xmlns:a16="http://schemas.microsoft.com/office/drawing/2014/main" id="{1C7EA2DC-04CD-8EF7-FCFF-E9781FC6F6DE}"/>
              </a:ext>
            </a:extLst>
          </p:cNvPr>
          <p:cNvSpPr>
            <a:spLocks noGrp="1"/>
          </p:cNvSpPr>
          <p:nvPr>
            <p:ph type="sldNum" sz="quarter" idx="12"/>
          </p:nvPr>
        </p:nvSpPr>
        <p:spPr/>
        <p:txBody>
          <a:bodyPr/>
          <a:lstStyle/>
          <a:p>
            <a:fld id="{74D06987-BFE9-2848-B928-4A50AED9B963}" type="slidenum">
              <a:rPr lang="en-US" smtClean="0"/>
              <a:t>42</a:t>
            </a:fld>
            <a:endParaRPr lang="en-US"/>
          </a:p>
        </p:txBody>
      </p:sp>
    </p:spTree>
    <p:extLst>
      <p:ext uri="{BB962C8B-B14F-4D97-AF65-F5344CB8AC3E}">
        <p14:creationId xmlns:p14="http://schemas.microsoft.com/office/powerpoint/2010/main" val="12878133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D3C31-0B20-DA66-0894-64AEBEB8D501}"/>
              </a:ext>
            </a:extLst>
          </p:cNvPr>
          <p:cNvSpPr>
            <a:spLocks noGrp="1"/>
          </p:cNvSpPr>
          <p:nvPr>
            <p:ph type="title"/>
          </p:nvPr>
        </p:nvSpPr>
        <p:spPr/>
        <p:txBody>
          <a:bodyPr/>
          <a:lstStyle/>
          <a:p>
            <a:r>
              <a:rPr lang="en-US" b="1" dirty="0"/>
              <a:t>Power exercise 4</a:t>
            </a:r>
            <a:endParaRPr lang="en-US" dirty="0"/>
          </a:p>
        </p:txBody>
      </p:sp>
      <p:pic>
        <p:nvPicPr>
          <p:cNvPr id="6" name="Content Placeholder 5" descr="A screenshot of a computer&#10;&#10;Description automatically generated">
            <a:extLst>
              <a:ext uri="{FF2B5EF4-FFF2-40B4-BE49-F238E27FC236}">
                <a16:creationId xmlns:a16="http://schemas.microsoft.com/office/drawing/2014/main" id="{8415110F-3804-4CA5-104C-AAD31862F941}"/>
              </a:ext>
            </a:extLst>
          </p:cNvPr>
          <p:cNvPicPr>
            <a:picLocks noGrp="1" noChangeAspect="1"/>
          </p:cNvPicPr>
          <p:nvPr>
            <p:ph idx="1"/>
          </p:nvPr>
        </p:nvPicPr>
        <p:blipFill>
          <a:blip r:embed="rId2"/>
          <a:stretch>
            <a:fillRect/>
          </a:stretch>
        </p:blipFill>
        <p:spPr>
          <a:xfrm>
            <a:off x="2213985" y="1825625"/>
            <a:ext cx="7764030" cy="4351338"/>
          </a:xfrm>
        </p:spPr>
      </p:pic>
      <p:sp>
        <p:nvSpPr>
          <p:cNvPr id="4" name="Slide Number Placeholder 3">
            <a:extLst>
              <a:ext uri="{FF2B5EF4-FFF2-40B4-BE49-F238E27FC236}">
                <a16:creationId xmlns:a16="http://schemas.microsoft.com/office/drawing/2014/main" id="{C4A0B852-4841-3C0E-3946-5DE515C3AC7B}"/>
              </a:ext>
            </a:extLst>
          </p:cNvPr>
          <p:cNvSpPr>
            <a:spLocks noGrp="1"/>
          </p:cNvSpPr>
          <p:nvPr>
            <p:ph type="sldNum" sz="quarter" idx="12"/>
          </p:nvPr>
        </p:nvSpPr>
        <p:spPr/>
        <p:txBody>
          <a:bodyPr/>
          <a:lstStyle/>
          <a:p>
            <a:fld id="{74D06987-BFE9-2848-B928-4A50AED9B963}" type="slidenum">
              <a:rPr lang="en-US" smtClean="0"/>
              <a:t>43</a:t>
            </a:fld>
            <a:endParaRPr lang="en-US"/>
          </a:p>
        </p:txBody>
      </p:sp>
    </p:spTree>
    <p:extLst>
      <p:ext uri="{BB962C8B-B14F-4D97-AF65-F5344CB8AC3E}">
        <p14:creationId xmlns:p14="http://schemas.microsoft.com/office/powerpoint/2010/main" val="15850846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B33DA3-F4B1-E134-91FB-217986BEAD02}"/>
            </a:ext>
          </a:extLst>
        </p:cNvPr>
        <p:cNvGrpSpPr/>
        <p:nvPr/>
      </p:nvGrpSpPr>
      <p:grpSpPr>
        <a:xfrm>
          <a:off x="0" y="0"/>
          <a:ext cx="0" cy="0"/>
          <a:chOff x="0" y="0"/>
          <a:chExt cx="0" cy="0"/>
        </a:xfrm>
      </p:grpSpPr>
      <p:sp>
        <p:nvSpPr>
          <p:cNvPr id="24" name="Freeform 23">
            <a:extLst>
              <a:ext uri="{FF2B5EF4-FFF2-40B4-BE49-F238E27FC236}">
                <a16:creationId xmlns:a16="http://schemas.microsoft.com/office/drawing/2014/main" id="{0E5B43DA-1FD8-2487-CCAD-06E43164A411}"/>
              </a:ext>
            </a:extLst>
          </p:cNvPr>
          <p:cNvSpPr/>
          <p:nvPr/>
        </p:nvSpPr>
        <p:spPr>
          <a:xfrm>
            <a:off x="10054397" y="2636920"/>
            <a:ext cx="2137603" cy="4221080"/>
          </a:xfrm>
          <a:custGeom>
            <a:avLst/>
            <a:gdLst>
              <a:gd name="connsiteX0" fmla="*/ 2137603 w 2137603"/>
              <a:gd name="connsiteY0" fmla="*/ 0 h 4221080"/>
              <a:gd name="connsiteX1" fmla="*/ 2137603 w 2137603"/>
              <a:gd name="connsiteY1" fmla="*/ 578403 h 4221080"/>
              <a:gd name="connsiteX2" fmla="*/ 292910 w 2137603"/>
              <a:gd name="connsiteY2" fmla="*/ 4221080 h 4221080"/>
              <a:gd name="connsiteX3" fmla="*/ 0 w 2137603"/>
              <a:gd name="connsiteY3" fmla="*/ 4221080 h 4221080"/>
            </a:gdLst>
            <a:ahLst/>
            <a:cxnLst>
              <a:cxn ang="0">
                <a:pos x="connsiteX0" y="connsiteY0"/>
              </a:cxn>
              <a:cxn ang="0">
                <a:pos x="connsiteX1" y="connsiteY1"/>
              </a:cxn>
              <a:cxn ang="0">
                <a:pos x="connsiteX2" y="connsiteY2"/>
              </a:cxn>
              <a:cxn ang="0">
                <a:pos x="connsiteX3" y="connsiteY3"/>
              </a:cxn>
            </a:cxnLst>
            <a:rect l="l" t="t" r="r" b="b"/>
            <a:pathLst>
              <a:path w="2137603" h="4221080">
                <a:moveTo>
                  <a:pt x="2137603" y="0"/>
                </a:moveTo>
                <a:lnTo>
                  <a:pt x="2137603" y="578403"/>
                </a:lnTo>
                <a:lnTo>
                  <a:pt x="292910" y="4221080"/>
                </a:lnTo>
                <a:lnTo>
                  <a:pt x="0" y="4221080"/>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FFE3AC28-61D4-F5CF-575B-F70D3CB4725C}"/>
              </a:ext>
            </a:extLst>
          </p:cNvPr>
          <p:cNvSpPr/>
          <p:nvPr/>
        </p:nvSpPr>
        <p:spPr>
          <a:xfrm>
            <a:off x="9324482" y="1195572"/>
            <a:ext cx="2867518" cy="5662428"/>
          </a:xfrm>
          <a:custGeom>
            <a:avLst/>
            <a:gdLst>
              <a:gd name="connsiteX0" fmla="*/ 2867518 w 2867518"/>
              <a:gd name="connsiteY0" fmla="*/ 0 h 5662428"/>
              <a:gd name="connsiteX1" fmla="*/ 2867518 w 2867518"/>
              <a:gd name="connsiteY1" fmla="*/ 578403 h 5662428"/>
              <a:gd name="connsiteX2" fmla="*/ 292910 w 2867518"/>
              <a:gd name="connsiteY2" fmla="*/ 5662428 h 5662428"/>
              <a:gd name="connsiteX3" fmla="*/ 0 w 2867518"/>
              <a:gd name="connsiteY3" fmla="*/ 5662428 h 5662428"/>
            </a:gdLst>
            <a:ahLst/>
            <a:cxnLst>
              <a:cxn ang="0">
                <a:pos x="connsiteX0" y="connsiteY0"/>
              </a:cxn>
              <a:cxn ang="0">
                <a:pos x="connsiteX1" y="connsiteY1"/>
              </a:cxn>
              <a:cxn ang="0">
                <a:pos x="connsiteX2" y="connsiteY2"/>
              </a:cxn>
              <a:cxn ang="0">
                <a:pos x="connsiteX3" y="connsiteY3"/>
              </a:cxn>
            </a:cxnLst>
            <a:rect l="l" t="t" r="r" b="b"/>
            <a:pathLst>
              <a:path w="2867518" h="5662428">
                <a:moveTo>
                  <a:pt x="2867518" y="0"/>
                </a:moveTo>
                <a:lnTo>
                  <a:pt x="2867518" y="578403"/>
                </a:lnTo>
                <a:lnTo>
                  <a:pt x="292910" y="5662428"/>
                </a:lnTo>
                <a:lnTo>
                  <a:pt x="0" y="5662428"/>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Parallelogram 14">
            <a:extLst>
              <a:ext uri="{FF2B5EF4-FFF2-40B4-BE49-F238E27FC236}">
                <a16:creationId xmlns:a16="http://schemas.microsoft.com/office/drawing/2014/main" id="{7333477C-CDF8-AE34-EA9A-0E4A70E454D0}"/>
              </a:ext>
            </a:extLst>
          </p:cNvPr>
          <p:cNvSpPr/>
          <p:nvPr/>
        </p:nvSpPr>
        <p:spPr>
          <a:xfrm>
            <a:off x="4981075" y="0"/>
            <a:ext cx="6845968" cy="6858000"/>
          </a:xfrm>
          <a:prstGeom prst="parallelogram">
            <a:avLst>
              <a:gd name="adj" fmla="val 49291"/>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B08E755A-E459-56E0-AD20-05B655747459}"/>
              </a:ext>
            </a:extLst>
          </p:cNvPr>
          <p:cNvSpPr/>
          <p:nvPr/>
        </p:nvSpPr>
        <p:spPr>
          <a:xfrm>
            <a:off x="3356518" y="0"/>
            <a:ext cx="4565784" cy="6858000"/>
          </a:xfrm>
          <a:prstGeom prst="parallelogram">
            <a:avLst>
              <a:gd name="adj" fmla="val 74735"/>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35CEB15-5957-1BB8-27FD-B280237616D8}"/>
              </a:ext>
            </a:extLst>
          </p:cNvPr>
          <p:cNvSpPr txBox="1">
            <a:spLocks noGrp="1" noRot="1" noMove="1" noResize="1" noEditPoints="1" noAdjustHandles="1" noChangeArrowheads="1" noChangeShapeType="1"/>
          </p:cNvSpPr>
          <p:nvPr/>
        </p:nvSpPr>
        <p:spPr>
          <a:xfrm>
            <a:off x="0" y="3208103"/>
            <a:ext cx="12192000" cy="2286000"/>
          </a:xfrm>
          <a:prstGeom prst="rect">
            <a:avLst/>
          </a:prstGeom>
          <a:solidFill>
            <a:srgbClr val="E4E0EE"/>
          </a:solidFill>
        </p:spPr>
        <p:txBody>
          <a:bodyPr wrap="square" lIns="914400" rIns="914400" rtlCol="0" anchor="ctr">
            <a:noAutofit/>
          </a:bodyPr>
          <a:lstStyle/>
          <a:p>
            <a:r>
              <a:rPr lang="en-US" sz="4800" dirty="0">
                <a:solidFill>
                  <a:schemeClr val="bg1">
                    <a:lumMod val="50000"/>
                  </a:schemeClr>
                </a:solidFill>
                <a:latin typeface="Arial" panose="020B0604020202020204" pitchFamily="34" charset="0"/>
                <a:cs typeface="Arial" panose="020B0604020202020204" pitchFamily="34" charset="0"/>
              </a:rPr>
              <a:t>Precision</a:t>
            </a:r>
          </a:p>
        </p:txBody>
      </p:sp>
    </p:spTree>
    <p:extLst>
      <p:ext uri="{BB962C8B-B14F-4D97-AF65-F5344CB8AC3E}">
        <p14:creationId xmlns:p14="http://schemas.microsoft.com/office/powerpoint/2010/main" val="42160840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CA6D0-805F-8BD2-CC5B-E14CB7572F2B}"/>
              </a:ext>
            </a:extLst>
          </p:cNvPr>
          <p:cNvSpPr>
            <a:spLocks noGrp="1"/>
          </p:cNvSpPr>
          <p:nvPr>
            <p:ph type="title"/>
          </p:nvPr>
        </p:nvSpPr>
        <p:spPr/>
        <p:txBody>
          <a:bodyPr/>
          <a:lstStyle/>
          <a:p>
            <a:r>
              <a:rPr lang="en-US" b="1" dirty="0"/>
              <a:t>Power and precision</a:t>
            </a:r>
          </a:p>
        </p:txBody>
      </p:sp>
      <p:sp>
        <p:nvSpPr>
          <p:cNvPr id="3" name="Content Placeholder 2">
            <a:extLst>
              <a:ext uri="{FF2B5EF4-FFF2-40B4-BE49-F238E27FC236}">
                <a16:creationId xmlns:a16="http://schemas.microsoft.com/office/drawing/2014/main" id="{46348A2D-D87F-736B-DC87-75C050B22A88}"/>
              </a:ext>
            </a:extLst>
          </p:cNvPr>
          <p:cNvSpPr>
            <a:spLocks noGrp="1"/>
          </p:cNvSpPr>
          <p:nvPr>
            <p:ph idx="1"/>
          </p:nvPr>
        </p:nvSpPr>
        <p:spPr/>
        <p:txBody>
          <a:bodyPr/>
          <a:lstStyle/>
          <a:p>
            <a:r>
              <a:rPr lang="en-US" dirty="0"/>
              <a:t>So far we’ve been discussing things in terms of testing hypotheses, but many statisticians and researchers argue that we should focus more on estimates of population parameters and the amount of precision involved. </a:t>
            </a:r>
          </a:p>
          <a:p>
            <a:r>
              <a:rPr lang="en-US" dirty="0"/>
              <a:t>This precision can be assessed by the width of confidence intervals.</a:t>
            </a:r>
          </a:p>
          <a:p>
            <a:r>
              <a:rPr lang="en-US" dirty="0"/>
              <a:t>For many common analyses confidence intervals are symmetric, and the half-width of an interval is a useful measure of precision (the “plus or minus” amount).</a:t>
            </a:r>
          </a:p>
          <a:p>
            <a:r>
              <a:rPr lang="en-US" dirty="0"/>
              <a:t>The width or half-width of a confidence interval is usually closely tied to the power of a related test.</a:t>
            </a:r>
          </a:p>
        </p:txBody>
      </p:sp>
      <p:sp>
        <p:nvSpPr>
          <p:cNvPr id="4" name="Slide Number Placeholder 3">
            <a:extLst>
              <a:ext uri="{FF2B5EF4-FFF2-40B4-BE49-F238E27FC236}">
                <a16:creationId xmlns:a16="http://schemas.microsoft.com/office/drawing/2014/main" id="{F500F611-D60E-2B3C-2ACA-5DB32AF12EA7}"/>
              </a:ext>
            </a:extLst>
          </p:cNvPr>
          <p:cNvSpPr>
            <a:spLocks noGrp="1"/>
          </p:cNvSpPr>
          <p:nvPr>
            <p:ph type="sldNum" sz="quarter" idx="12"/>
          </p:nvPr>
        </p:nvSpPr>
        <p:spPr/>
        <p:txBody>
          <a:bodyPr/>
          <a:lstStyle/>
          <a:p>
            <a:fld id="{74D06987-BFE9-2848-B928-4A50AED9B963}" type="slidenum">
              <a:rPr lang="en-US" smtClean="0"/>
              <a:t>45</a:t>
            </a:fld>
            <a:endParaRPr lang="en-US"/>
          </a:p>
        </p:txBody>
      </p:sp>
    </p:spTree>
    <p:extLst>
      <p:ext uri="{BB962C8B-B14F-4D97-AF65-F5344CB8AC3E}">
        <p14:creationId xmlns:p14="http://schemas.microsoft.com/office/powerpoint/2010/main" val="3387394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CA6D0-805F-8BD2-CC5B-E14CB7572F2B}"/>
              </a:ext>
            </a:extLst>
          </p:cNvPr>
          <p:cNvSpPr>
            <a:spLocks noGrp="1"/>
          </p:cNvSpPr>
          <p:nvPr>
            <p:ph type="title"/>
          </p:nvPr>
        </p:nvSpPr>
        <p:spPr/>
        <p:txBody>
          <a:bodyPr/>
          <a:lstStyle/>
          <a:p>
            <a:r>
              <a:rPr lang="en-US" b="1" dirty="0"/>
              <a:t>Confidence interval precision and sample size: Symmetric intervals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348A2D-D87F-736B-DC87-75C050B22A88}"/>
                  </a:ext>
                </a:extLst>
              </p:cNvPr>
              <p:cNvSpPr>
                <a:spLocks noGrp="1"/>
              </p:cNvSpPr>
              <p:nvPr>
                <p:ph idx="1"/>
              </p:nvPr>
            </p:nvSpPr>
            <p:spPr/>
            <p:txBody>
              <a:bodyPr>
                <a:normAutofit/>
              </a:bodyPr>
              <a:lstStyle/>
              <a:p>
                <a:pPr marL="0" indent="0">
                  <a:buNone/>
                </a:pPr>
                <a:r>
                  <a:rPr lang="en-US" dirty="0"/>
                  <a:t>Symmetric </a:t>
                </a:r>
                <a14:m>
                  <m:oMath xmlns:m="http://schemas.openxmlformats.org/officeDocument/2006/math">
                    <m:r>
                      <a:rPr lang="en-US" b="0" i="1" smtClean="0">
                        <a:latin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𝛼</m:t>
                    </m:r>
                  </m:oMath>
                </a14:m>
                <a:r>
                  <a:rPr lang="en-US" dirty="0"/>
                  <a:t> confidence intervals typically take the form:</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𝐸𝑠𝑡𝑖𝑚𝑎𝑡𝑒</m:t>
                      </m:r>
                      <m:r>
                        <a:rPr lang="en-US" b="0" i="1" dirty="0" smtClean="0">
                          <a:latin typeface="Cambria Math" panose="02040503050406030204" pitchFamily="18" charset="0"/>
                          <a:ea typeface="Cambria Math" panose="02040503050406030204" pitchFamily="18" charset="0"/>
                        </a:rPr>
                        <m:t>±</m:t>
                      </m:r>
                      <m:sSub>
                        <m:sSubPr>
                          <m:ctrlPr>
                            <a:rPr lang="en-US" b="0" i="1" dirty="0" smtClean="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𝐶𝑟𝑖𝑡𝑖𝑐𝑎𝑙</m:t>
                          </m:r>
                          <m:r>
                            <a:rPr lang="en-US" i="1" dirty="0">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𝑉𝑎𝑙𝑢𝑒</m:t>
                          </m:r>
                        </m:e>
                        <m:sub>
                          <m:r>
                            <a:rPr lang="en-US" b="0" i="1" dirty="0" smtClean="0">
                              <a:latin typeface="Cambria Math" panose="02040503050406030204" pitchFamily="18" charset="0"/>
                              <a:ea typeface="Cambria Math" panose="02040503050406030204" pitchFamily="18" charset="0"/>
                            </a:rPr>
                            <m:t>1−</m:t>
                          </m:r>
                          <m:f>
                            <m:fPr>
                              <m:type m:val="lin"/>
                              <m:ctrlPr>
                                <a:rPr lang="en-US" b="0"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𝛼</m:t>
                              </m:r>
                            </m:num>
                            <m:den>
                              <m:r>
                                <a:rPr lang="en-US" b="0" i="1" dirty="0" smtClean="0">
                                  <a:latin typeface="Cambria Math" panose="02040503050406030204" pitchFamily="18" charset="0"/>
                                  <a:ea typeface="Cambria Math" panose="02040503050406030204" pitchFamily="18" charset="0"/>
                                </a:rPr>
                                <m:t>2</m:t>
                              </m:r>
                            </m:den>
                          </m:f>
                        </m:sub>
                      </m:sSub>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𝑆𝑡𝑎𝑛𝑑𝑎𝑟𝑑</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𝐸𝑟𝑟𝑜𝑟</m:t>
                      </m:r>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𝐸𝑠𝑡𝑖𝑚𝑎𝑡𝑒</m:t>
                          </m:r>
                        </m:e>
                      </m:d>
                    </m:oMath>
                  </m:oMathPara>
                </a14:m>
                <a:endParaRPr lang="en-US" b="0" dirty="0">
                  <a:ea typeface="Cambria Math" panose="02040503050406030204" pitchFamily="18" charset="0"/>
                </a:endParaRPr>
              </a:p>
              <a:p>
                <a:pPr marL="0" indent="0">
                  <a:buNone/>
                </a:pPr>
                <a:endParaRPr lang="en-US" dirty="0"/>
              </a:p>
              <a:p>
                <a:pPr marL="0" indent="0">
                  <a:buNone/>
                </a:pPr>
                <a:r>
                  <a:rPr lang="en-US" dirty="0"/>
                  <a:t>For example, for a 95% confidence for the difference of two means assuming normally distributed errors: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𝑋</m:t>
                              </m:r>
                            </m:e>
                          </m:acc>
                        </m:e>
                        <m:sub>
                          <m:r>
                            <a:rPr lang="en-US" b="0" i="1" smtClean="0">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.975,</m:t>
                          </m:r>
                          <m:r>
                            <a:rPr lang="en-US" b="0" i="1" smtClean="0">
                              <a:latin typeface="Cambria Math" panose="02040503050406030204" pitchFamily="18" charset="0"/>
                              <a:ea typeface="Cambria Math" panose="02040503050406030204" pitchFamily="18" charset="0"/>
                            </a:rPr>
                            <m:t>𝜈</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𝑆𝐸</m:t>
                          </m:r>
                        </m:e>
                        <m: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𝑋</m:t>
                                  </m:r>
                                </m:e>
                              </m:acc>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𝑋</m:t>
                                  </m:r>
                                </m:e>
                              </m:acc>
                            </m:e>
                            <m:sub>
                              <m:r>
                                <a:rPr lang="en-US" i="1">
                                  <a:latin typeface="Cambria Math" panose="02040503050406030204" pitchFamily="18" charset="0"/>
                                </a:rPr>
                                <m:t>2</m:t>
                              </m:r>
                            </m:sub>
                          </m:sSub>
                        </m:sub>
                      </m:sSub>
                    </m:oMath>
                  </m:oMathPara>
                </a14:m>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6348A2D-D87F-736B-DC87-75C050B22A88}"/>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500F611-D60E-2B3C-2ACA-5DB32AF12EA7}"/>
              </a:ext>
            </a:extLst>
          </p:cNvPr>
          <p:cNvSpPr>
            <a:spLocks noGrp="1"/>
          </p:cNvSpPr>
          <p:nvPr>
            <p:ph type="sldNum" sz="quarter" idx="12"/>
          </p:nvPr>
        </p:nvSpPr>
        <p:spPr/>
        <p:txBody>
          <a:bodyPr/>
          <a:lstStyle/>
          <a:p>
            <a:fld id="{74D06987-BFE9-2848-B928-4A50AED9B963}" type="slidenum">
              <a:rPr lang="en-US" smtClean="0"/>
              <a:t>46</a:t>
            </a:fld>
            <a:endParaRPr lang="en-US"/>
          </a:p>
        </p:txBody>
      </p:sp>
    </p:spTree>
    <p:extLst>
      <p:ext uri="{BB962C8B-B14F-4D97-AF65-F5344CB8AC3E}">
        <p14:creationId xmlns:p14="http://schemas.microsoft.com/office/powerpoint/2010/main" val="671429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CA6D0-805F-8BD2-CC5B-E14CB7572F2B}"/>
              </a:ext>
            </a:extLst>
          </p:cNvPr>
          <p:cNvSpPr>
            <a:spLocks noGrp="1"/>
          </p:cNvSpPr>
          <p:nvPr>
            <p:ph type="title"/>
          </p:nvPr>
        </p:nvSpPr>
        <p:spPr/>
        <p:txBody>
          <a:bodyPr/>
          <a:lstStyle/>
          <a:p>
            <a:r>
              <a:rPr lang="en-US" b="1" dirty="0"/>
              <a:t>Confidence interval precision and sample size: Symmetric intervals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348A2D-D87F-736B-DC87-75C050B22A88}"/>
                  </a:ext>
                </a:extLst>
              </p:cNvPr>
              <p:cNvSpPr>
                <a:spLocks noGrp="1"/>
              </p:cNvSpPr>
              <p:nvPr>
                <p:ph idx="1"/>
              </p:nvPr>
            </p:nvSpPr>
            <p:spPr/>
            <p:txBody>
              <a:bodyPr>
                <a:normAutofit/>
              </a:bodyPr>
              <a:lstStyle/>
              <a:p>
                <a:pPr marL="0" indent="0">
                  <a:buNone/>
                </a:pPr>
                <a:r>
                  <a:rPr lang="en-US" dirty="0"/>
                  <a:t>So the half-width of the confidence interval is:</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ea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𝐶𝑟𝑖𝑡𝑖𝑐𝑎𝑙</m:t>
                          </m:r>
                          <m:r>
                            <a:rPr lang="en-US" i="1" dirty="0">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𝑉𝑎𝑙𝑢𝑒</m:t>
                          </m:r>
                        </m:e>
                        <m:sub>
                          <m:r>
                            <a:rPr lang="en-US" b="0" i="1" dirty="0" smtClean="0">
                              <a:latin typeface="Cambria Math" panose="02040503050406030204" pitchFamily="18" charset="0"/>
                              <a:ea typeface="Cambria Math" panose="02040503050406030204" pitchFamily="18" charset="0"/>
                            </a:rPr>
                            <m:t>1−</m:t>
                          </m:r>
                          <m:f>
                            <m:fPr>
                              <m:type m:val="lin"/>
                              <m:ctrlPr>
                                <a:rPr lang="en-US" b="0"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𝛼</m:t>
                              </m:r>
                            </m:num>
                            <m:den>
                              <m:r>
                                <a:rPr lang="en-US" b="0" i="1" dirty="0" smtClean="0">
                                  <a:latin typeface="Cambria Math" panose="02040503050406030204" pitchFamily="18" charset="0"/>
                                  <a:ea typeface="Cambria Math" panose="02040503050406030204" pitchFamily="18" charset="0"/>
                                </a:rPr>
                                <m:t>2</m:t>
                              </m:r>
                            </m:den>
                          </m:f>
                        </m:sub>
                      </m:sSub>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𝑆𝑡𝑎𝑛𝑑𝑎𝑟𝑑</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𝐸𝑟𝑟𝑜𝑟</m:t>
                      </m:r>
                      <m:d>
                        <m:dPr>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𝐸𝑠𝑡𝑖𝑚𝑎𝑡𝑒</m:t>
                          </m:r>
                        </m:e>
                      </m:d>
                    </m:oMath>
                  </m:oMathPara>
                </a14:m>
                <a:endParaRPr lang="en-US" b="0" dirty="0">
                  <a:ea typeface="Cambria Math" panose="02040503050406030204" pitchFamily="18" charset="0"/>
                </a:endParaRPr>
              </a:p>
              <a:p>
                <a:pPr marL="0" indent="0">
                  <a:buNone/>
                </a:pPr>
                <a:endParaRPr lang="en-US" dirty="0"/>
              </a:p>
              <a:p>
                <a:pPr marL="0" indent="0">
                  <a:buNone/>
                </a:pPr>
                <a:r>
                  <a:rPr lang="en-US" dirty="0"/>
                  <a:t>Given the expected standard deviation(s) for a mean difference or similar quantities for other estimates, we can calculate the expected width or half-width of a confidence interval for a given sample size, and use this to select sample sizes necessary to achieve the required expected precision.</a:t>
                </a:r>
              </a:p>
            </p:txBody>
          </p:sp>
        </mc:Choice>
        <mc:Fallback xmlns="">
          <p:sp>
            <p:nvSpPr>
              <p:cNvPr id="3" name="Content Placeholder 2">
                <a:extLst>
                  <a:ext uri="{FF2B5EF4-FFF2-40B4-BE49-F238E27FC236}">
                    <a16:creationId xmlns:a16="http://schemas.microsoft.com/office/drawing/2014/main" id="{46348A2D-D87F-736B-DC87-75C050B22A88}"/>
                  </a:ext>
                </a:extLst>
              </p:cNvPr>
              <p:cNvSpPr>
                <a:spLocks noGrp="1" noRot="1" noChangeAspect="1" noMove="1" noResize="1" noEditPoints="1" noAdjustHandles="1" noChangeArrowheads="1" noChangeShapeType="1" noTextEdit="1"/>
              </p:cNvSpPr>
              <p:nvPr>
                <p:ph idx="1"/>
              </p:nvPr>
            </p:nvSpPr>
            <p:spPr>
              <a:blipFill>
                <a:blip r:embed="rId2"/>
                <a:stretch>
                  <a:fillRect l="-1206" t="-2326" r="-60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500F611-D60E-2B3C-2ACA-5DB32AF12EA7}"/>
              </a:ext>
            </a:extLst>
          </p:cNvPr>
          <p:cNvSpPr>
            <a:spLocks noGrp="1"/>
          </p:cNvSpPr>
          <p:nvPr>
            <p:ph type="sldNum" sz="quarter" idx="12"/>
          </p:nvPr>
        </p:nvSpPr>
        <p:spPr/>
        <p:txBody>
          <a:bodyPr/>
          <a:lstStyle/>
          <a:p>
            <a:fld id="{74D06987-BFE9-2848-B928-4A50AED9B963}" type="slidenum">
              <a:rPr lang="en-US" smtClean="0"/>
              <a:t>47</a:t>
            </a:fld>
            <a:endParaRPr lang="en-US"/>
          </a:p>
        </p:txBody>
      </p:sp>
    </p:spTree>
    <p:extLst>
      <p:ext uri="{BB962C8B-B14F-4D97-AF65-F5344CB8AC3E}">
        <p14:creationId xmlns:p14="http://schemas.microsoft.com/office/powerpoint/2010/main" val="90798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3F11C-D317-7473-B7E4-0B77503CE43B}"/>
              </a:ext>
            </a:extLst>
          </p:cNvPr>
          <p:cNvSpPr>
            <a:spLocks noGrp="1"/>
          </p:cNvSpPr>
          <p:nvPr>
            <p:ph type="title"/>
          </p:nvPr>
        </p:nvSpPr>
        <p:spPr/>
        <p:txBody>
          <a:bodyPr/>
          <a:lstStyle/>
          <a:p>
            <a:r>
              <a:rPr lang="en-US" b="1" dirty="0"/>
              <a:t>Confidence interval precision and sample size: Asymmetric intervals</a:t>
            </a:r>
            <a:endParaRPr lang="en-US" dirty="0"/>
          </a:p>
        </p:txBody>
      </p:sp>
      <p:sp>
        <p:nvSpPr>
          <p:cNvPr id="3" name="Content Placeholder 2">
            <a:extLst>
              <a:ext uri="{FF2B5EF4-FFF2-40B4-BE49-F238E27FC236}">
                <a16:creationId xmlns:a16="http://schemas.microsoft.com/office/drawing/2014/main" id="{E8056258-CB8D-4E78-20E2-7E3AC783F1D0}"/>
              </a:ext>
            </a:extLst>
          </p:cNvPr>
          <p:cNvSpPr>
            <a:spLocks noGrp="1"/>
          </p:cNvSpPr>
          <p:nvPr>
            <p:ph idx="1"/>
          </p:nvPr>
        </p:nvSpPr>
        <p:spPr/>
        <p:txBody>
          <a:bodyPr/>
          <a:lstStyle/>
          <a:p>
            <a:r>
              <a:rPr lang="en-US" dirty="0"/>
              <a:t>For some analyses, confidence intervals are typically not symmetric in the metric of most interest.</a:t>
            </a:r>
          </a:p>
          <a:p>
            <a:r>
              <a:rPr lang="en-US" dirty="0"/>
              <a:t>These include:</a:t>
            </a:r>
          </a:p>
          <a:p>
            <a:pPr lvl="1"/>
            <a:r>
              <a:rPr lang="en-US" sz="2800" dirty="0"/>
              <a:t>Some types of intervals for correlation coefficients.</a:t>
            </a:r>
          </a:p>
          <a:p>
            <a:pPr lvl="1"/>
            <a:r>
              <a:rPr lang="en-US" sz="2800" dirty="0"/>
              <a:t>Intervals for binary outcomes, such as odds ratios, risk ratios, risk differences, and rate ratios.</a:t>
            </a:r>
            <a:endParaRPr lang="en-US" dirty="0"/>
          </a:p>
          <a:p>
            <a:r>
              <a:rPr lang="en-US" dirty="0"/>
              <a:t>In these cases, specifying the desired total width of the confidence interval is necessary.</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20EBCF16-9746-E283-2558-6B83037DA5F6}"/>
              </a:ext>
            </a:extLst>
          </p:cNvPr>
          <p:cNvSpPr>
            <a:spLocks noGrp="1"/>
          </p:cNvSpPr>
          <p:nvPr>
            <p:ph type="sldNum" sz="quarter" idx="12"/>
          </p:nvPr>
        </p:nvSpPr>
        <p:spPr/>
        <p:txBody>
          <a:bodyPr/>
          <a:lstStyle/>
          <a:p>
            <a:fld id="{74D06987-BFE9-2848-B928-4A50AED9B963}" type="slidenum">
              <a:rPr lang="en-US" smtClean="0"/>
              <a:t>48</a:t>
            </a:fld>
            <a:endParaRPr lang="en-US"/>
          </a:p>
        </p:txBody>
      </p:sp>
    </p:spTree>
    <p:extLst>
      <p:ext uri="{BB962C8B-B14F-4D97-AF65-F5344CB8AC3E}">
        <p14:creationId xmlns:p14="http://schemas.microsoft.com/office/powerpoint/2010/main" val="3033077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59F26-9A86-DDBD-3127-95C009997F09}"/>
              </a:ext>
            </a:extLst>
          </p:cNvPr>
          <p:cNvSpPr>
            <a:spLocks noGrp="1"/>
          </p:cNvSpPr>
          <p:nvPr>
            <p:ph type="title"/>
          </p:nvPr>
        </p:nvSpPr>
        <p:spPr/>
        <p:txBody>
          <a:bodyPr/>
          <a:lstStyle/>
          <a:p>
            <a:r>
              <a:rPr lang="en-US" b="1" dirty="0"/>
              <a:t>How much precision is needed?</a:t>
            </a:r>
          </a:p>
        </p:txBody>
      </p:sp>
      <p:sp>
        <p:nvSpPr>
          <p:cNvPr id="3" name="Content Placeholder 2">
            <a:extLst>
              <a:ext uri="{FF2B5EF4-FFF2-40B4-BE49-F238E27FC236}">
                <a16:creationId xmlns:a16="http://schemas.microsoft.com/office/drawing/2014/main" id="{900129F2-1A05-2F46-4BCE-EE6B73BF39CB}"/>
              </a:ext>
            </a:extLst>
          </p:cNvPr>
          <p:cNvSpPr>
            <a:spLocks noGrp="1"/>
          </p:cNvSpPr>
          <p:nvPr>
            <p:ph idx="1"/>
          </p:nvPr>
        </p:nvSpPr>
        <p:spPr/>
        <p:txBody>
          <a:bodyPr/>
          <a:lstStyle/>
          <a:p>
            <a:r>
              <a:rPr lang="en-US" dirty="0"/>
              <a:t>As with effect sizes, for many researchers it can be difficult to know how much precision is necessary when planning research.</a:t>
            </a:r>
          </a:p>
          <a:p>
            <a:r>
              <a:rPr lang="en-US" dirty="0"/>
              <a:t>Familiarity with one’s research area is important so that you can know the range of values of an estimate that make a practical difference and specify a reasonable confidence interval width or half-width.</a:t>
            </a:r>
          </a:p>
          <a:p>
            <a:r>
              <a:rPr lang="en-US" dirty="0"/>
              <a:t>Specified intervals should be sufficiently narrow that any result in that range implies something similar about the results, and any result outside the interval indicates an effect of theoretical or </a:t>
            </a:r>
            <a:r>
              <a:rPr lang="en-US"/>
              <a:t>practical importance.</a:t>
            </a:r>
          </a:p>
          <a:p>
            <a:endParaRPr lang="en-US" dirty="0"/>
          </a:p>
        </p:txBody>
      </p:sp>
      <p:sp>
        <p:nvSpPr>
          <p:cNvPr id="4" name="Slide Number Placeholder 3">
            <a:extLst>
              <a:ext uri="{FF2B5EF4-FFF2-40B4-BE49-F238E27FC236}">
                <a16:creationId xmlns:a16="http://schemas.microsoft.com/office/drawing/2014/main" id="{1D9071EB-E951-FDB6-52EF-9FE7CC24895C}"/>
              </a:ext>
            </a:extLst>
          </p:cNvPr>
          <p:cNvSpPr>
            <a:spLocks noGrp="1"/>
          </p:cNvSpPr>
          <p:nvPr>
            <p:ph type="sldNum" sz="quarter" idx="12"/>
          </p:nvPr>
        </p:nvSpPr>
        <p:spPr/>
        <p:txBody>
          <a:bodyPr/>
          <a:lstStyle/>
          <a:p>
            <a:fld id="{74D06987-BFE9-2848-B928-4A50AED9B963}" type="slidenum">
              <a:rPr lang="en-US" smtClean="0"/>
              <a:t>49</a:t>
            </a:fld>
            <a:endParaRPr lang="en-US"/>
          </a:p>
        </p:txBody>
      </p:sp>
    </p:spTree>
    <p:extLst>
      <p:ext uri="{BB962C8B-B14F-4D97-AF65-F5344CB8AC3E}">
        <p14:creationId xmlns:p14="http://schemas.microsoft.com/office/powerpoint/2010/main" val="1114671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A9811-36FF-435C-7BB4-2C99A0D54BF9}"/>
              </a:ext>
            </a:extLst>
          </p:cNvPr>
          <p:cNvSpPr>
            <a:spLocks noGrp="1"/>
          </p:cNvSpPr>
          <p:nvPr>
            <p:ph type="title"/>
          </p:nvPr>
        </p:nvSpPr>
        <p:spPr/>
        <p:txBody>
          <a:bodyPr/>
          <a:lstStyle/>
          <a:p>
            <a:r>
              <a:rPr lang="en-US" b="1" dirty="0"/>
              <a:t>Logistics</a:t>
            </a:r>
          </a:p>
        </p:txBody>
      </p:sp>
      <p:sp>
        <p:nvSpPr>
          <p:cNvPr id="3" name="Content Placeholder 2">
            <a:extLst>
              <a:ext uri="{FF2B5EF4-FFF2-40B4-BE49-F238E27FC236}">
                <a16:creationId xmlns:a16="http://schemas.microsoft.com/office/drawing/2014/main" id="{A737146B-6CED-6191-6133-907EBC12D8B2}"/>
              </a:ext>
            </a:extLst>
          </p:cNvPr>
          <p:cNvSpPr>
            <a:spLocks noGrp="1"/>
          </p:cNvSpPr>
          <p:nvPr>
            <p:ph idx="1"/>
          </p:nvPr>
        </p:nvSpPr>
        <p:spPr/>
        <p:txBody>
          <a:bodyPr>
            <a:normAutofit lnSpcReduction="10000"/>
          </a:bodyPr>
          <a:lstStyle/>
          <a:p>
            <a:r>
              <a:rPr lang="en-US" b="1" dirty="0"/>
              <a:t>Ask Questions</a:t>
            </a:r>
            <a:r>
              <a:rPr lang="en-US" dirty="0"/>
              <a:t> [in the zoom chat].</a:t>
            </a:r>
          </a:p>
          <a:p>
            <a:pPr lvl="1"/>
            <a:r>
              <a:rPr lang="en-US" dirty="0"/>
              <a:t>If you know the answer, feel free to respond (we may politely clarify if needed).</a:t>
            </a:r>
          </a:p>
          <a:p>
            <a:pPr lvl="1"/>
            <a:r>
              <a:rPr lang="en-US" dirty="0"/>
              <a:t>Jillian will monitor and we will address questions after the presentation.</a:t>
            </a:r>
          </a:p>
          <a:p>
            <a:r>
              <a:rPr lang="en-US" b="1" dirty="0"/>
              <a:t>If my internet goes out.</a:t>
            </a:r>
          </a:p>
          <a:p>
            <a:pPr lvl="1"/>
            <a:r>
              <a:rPr lang="en-US" dirty="0"/>
              <a:t>Take a 5 minute break, and we will meet back in the same zoom room.</a:t>
            </a:r>
            <a:endParaRPr lang="en-US" b="1" dirty="0"/>
          </a:p>
          <a:p>
            <a:r>
              <a:rPr lang="en-US" sz="2400" dirty="0">
                <a:cs typeface="Cordia New"/>
              </a:rPr>
              <a:t>Power and sample size calculations to be demonstrated can be replicated using the </a:t>
            </a:r>
            <a:r>
              <a:rPr lang="en-US" sz="2400" dirty="0" err="1">
                <a:cs typeface="Cordia New"/>
              </a:rPr>
              <a:t>pwrss</a:t>
            </a:r>
            <a:r>
              <a:rPr lang="en-US" sz="2400" dirty="0">
                <a:cs typeface="Cordia New"/>
              </a:rPr>
              <a:t> package in R, or the linked online calculator at </a:t>
            </a:r>
            <a:r>
              <a:rPr lang="en-US" sz="2400" dirty="0">
                <a:cs typeface="Cordia New"/>
                <a:hlinkClick r:id="rId2"/>
              </a:rPr>
              <a:t>https://pwrss.shinyapps.io/index/</a:t>
            </a:r>
            <a:r>
              <a:rPr lang="en-US" sz="2400" dirty="0">
                <a:cs typeface="Cordia New"/>
              </a:rPr>
              <a:t>.</a:t>
            </a:r>
          </a:p>
          <a:p>
            <a:r>
              <a:rPr lang="en-US" sz="2400" dirty="0">
                <a:cs typeface="Cordia New"/>
              </a:rPr>
              <a:t>Precision and sample size calculations to be demonstrated can be replicated using the </a:t>
            </a:r>
            <a:r>
              <a:rPr lang="en-US" sz="2400" dirty="0" err="1">
                <a:cs typeface="Cordia New"/>
              </a:rPr>
              <a:t>presize</a:t>
            </a:r>
            <a:r>
              <a:rPr lang="en-US" sz="2400" dirty="0">
                <a:cs typeface="Cordia New"/>
              </a:rPr>
              <a:t> package in R, or the linked online calculator at </a:t>
            </a:r>
            <a:r>
              <a:rPr lang="en-US" sz="2400" dirty="0">
                <a:cs typeface="Cordia New"/>
                <a:hlinkClick r:id="rId3"/>
              </a:rPr>
              <a:t>https://shiny.ctu.unibe.ch/presize/</a:t>
            </a:r>
            <a:r>
              <a:rPr lang="en-US" sz="2400" dirty="0">
                <a:cs typeface="Cordia New"/>
              </a:rPr>
              <a:t>.</a:t>
            </a:r>
          </a:p>
          <a:p>
            <a:pPr lvl="1"/>
            <a:endParaRPr lang="en-US" dirty="0"/>
          </a:p>
        </p:txBody>
      </p:sp>
    </p:spTree>
    <p:extLst>
      <p:ext uri="{BB962C8B-B14F-4D97-AF65-F5344CB8AC3E}">
        <p14:creationId xmlns:p14="http://schemas.microsoft.com/office/powerpoint/2010/main" val="1615984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59736-4EE0-1814-BE13-EFD436D306EE}"/>
            </a:ext>
          </a:extLst>
        </p:cNvPr>
        <p:cNvGrpSpPr/>
        <p:nvPr/>
      </p:nvGrpSpPr>
      <p:grpSpPr>
        <a:xfrm>
          <a:off x="0" y="0"/>
          <a:ext cx="0" cy="0"/>
          <a:chOff x="0" y="0"/>
          <a:chExt cx="0" cy="0"/>
        </a:xfrm>
      </p:grpSpPr>
      <p:sp>
        <p:nvSpPr>
          <p:cNvPr id="24" name="Freeform 23">
            <a:extLst>
              <a:ext uri="{FF2B5EF4-FFF2-40B4-BE49-F238E27FC236}">
                <a16:creationId xmlns:a16="http://schemas.microsoft.com/office/drawing/2014/main" id="{27D93B25-F7B9-DA96-E5A5-50E223CBED76}"/>
              </a:ext>
            </a:extLst>
          </p:cNvPr>
          <p:cNvSpPr/>
          <p:nvPr/>
        </p:nvSpPr>
        <p:spPr>
          <a:xfrm>
            <a:off x="10054397" y="2636920"/>
            <a:ext cx="2137603" cy="4221080"/>
          </a:xfrm>
          <a:custGeom>
            <a:avLst/>
            <a:gdLst>
              <a:gd name="connsiteX0" fmla="*/ 2137603 w 2137603"/>
              <a:gd name="connsiteY0" fmla="*/ 0 h 4221080"/>
              <a:gd name="connsiteX1" fmla="*/ 2137603 w 2137603"/>
              <a:gd name="connsiteY1" fmla="*/ 578403 h 4221080"/>
              <a:gd name="connsiteX2" fmla="*/ 292910 w 2137603"/>
              <a:gd name="connsiteY2" fmla="*/ 4221080 h 4221080"/>
              <a:gd name="connsiteX3" fmla="*/ 0 w 2137603"/>
              <a:gd name="connsiteY3" fmla="*/ 4221080 h 4221080"/>
            </a:gdLst>
            <a:ahLst/>
            <a:cxnLst>
              <a:cxn ang="0">
                <a:pos x="connsiteX0" y="connsiteY0"/>
              </a:cxn>
              <a:cxn ang="0">
                <a:pos x="connsiteX1" y="connsiteY1"/>
              </a:cxn>
              <a:cxn ang="0">
                <a:pos x="connsiteX2" y="connsiteY2"/>
              </a:cxn>
              <a:cxn ang="0">
                <a:pos x="connsiteX3" y="connsiteY3"/>
              </a:cxn>
            </a:cxnLst>
            <a:rect l="l" t="t" r="r" b="b"/>
            <a:pathLst>
              <a:path w="2137603" h="4221080">
                <a:moveTo>
                  <a:pt x="2137603" y="0"/>
                </a:moveTo>
                <a:lnTo>
                  <a:pt x="2137603" y="578403"/>
                </a:lnTo>
                <a:lnTo>
                  <a:pt x="292910" y="4221080"/>
                </a:lnTo>
                <a:lnTo>
                  <a:pt x="0" y="4221080"/>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07A59315-6106-68F6-895D-BBE31847F23B}"/>
              </a:ext>
            </a:extLst>
          </p:cNvPr>
          <p:cNvSpPr/>
          <p:nvPr/>
        </p:nvSpPr>
        <p:spPr>
          <a:xfrm>
            <a:off x="9324482" y="1195572"/>
            <a:ext cx="2867518" cy="5662428"/>
          </a:xfrm>
          <a:custGeom>
            <a:avLst/>
            <a:gdLst>
              <a:gd name="connsiteX0" fmla="*/ 2867518 w 2867518"/>
              <a:gd name="connsiteY0" fmla="*/ 0 h 5662428"/>
              <a:gd name="connsiteX1" fmla="*/ 2867518 w 2867518"/>
              <a:gd name="connsiteY1" fmla="*/ 578403 h 5662428"/>
              <a:gd name="connsiteX2" fmla="*/ 292910 w 2867518"/>
              <a:gd name="connsiteY2" fmla="*/ 5662428 h 5662428"/>
              <a:gd name="connsiteX3" fmla="*/ 0 w 2867518"/>
              <a:gd name="connsiteY3" fmla="*/ 5662428 h 5662428"/>
            </a:gdLst>
            <a:ahLst/>
            <a:cxnLst>
              <a:cxn ang="0">
                <a:pos x="connsiteX0" y="connsiteY0"/>
              </a:cxn>
              <a:cxn ang="0">
                <a:pos x="connsiteX1" y="connsiteY1"/>
              </a:cxn>
              <a:cxn ang="0">
                <a:pos x="connsiteX2" y="connsiteY2"/>
              </a:cxn>
              <a:cxn ang="0">
                <a:pos x="connsiteX3" y="connsiteY3"/>
              </a:cxn>
            </a:cxnLst>
            <a:rect l="l" t="t" r="r" b="b"/>
            <a:pathLst>
              <a:path w="2867518" h="5662428">
                <a:moveTo>
                  <a:pt x="2867518" y="0"/>
                </a:moveTo>
                <a:lnTo>
                  <a:pt x="2867518" y="578403"/>
                </a:lnTo>
                <a:lnTo>
                  <a:pt x="292910" y="5662428"/>
                </a:lnTo>
                <a:lnTo>
                  <a:pt x="0" y="5662428"/>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Parallelogram 14">
            <a:extLst>
              <a:ext uri="{FF2B5EF4-FFF2-40B4-BE49-F238E27FC236}">
                <a16:creationId xmlns:a16="http://schemas.microsoft.com/office/drawing/2014/main" id="{A63B6B06-F10F-751D-7E8E-FAA5CD28389E}"/>
              </a:ext>
            </a:extLst>
          </p:cNvPr>
          <p:cNvSpPr/>
          <p:nvPr/>
        </p:nvSpPr>
        <p:spPr>
          <a:xfrm>
            <a:off x="4981075" y="0"/>
            <a:ext cx="6845968" cy="6858000"/>
          </a:xfrm>
          <a:prstGeom prst="parallelogram">
            <a:avLst>
              <a:gd name="adj" fmla="val 49291"/>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AE20FDEC-062B-931F-7138-48E57C647F9B}"/>
              </a:ext>
            </a:extLst>
          </p:cNvPr>
          <p:cNvSpPr/>
          <p:nvPr/>
        </p:nvSpPr>
        <p:spPr>
          <a:xfrm>
            <a:off x="3356518" y="0"/>
            <a:ext cx="4565784" cy="6858000"/>
          </a:xfrm>
          <a:prstGeom prst="parallelogram">
            <a:avLst>
              <a:gd name="adj" fmla="val 74735"/>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FF110D5-FA2A-0438-A754-A239F740A2CA}"/>
              </a:ext>
            </a:extLst>
          </p:cNvPr>
          <p:cNvSpPr txBox="1">
            <a:spLocks noGrp="1" noRot="1" noMove="1" noResize="1" noEditPoints="1" noAdjustHandles="1" noChangeArrowheads="1" noChangeShapeType="1"/>
          </p:cNvSpPr>
          <p:nvPr/>
        </p:nvSpPr>
        <p:spPr>
          <a:xfrm>
            <a:off x="0" y="3208103"/>
            <a:ext cx="12192000" cy="2286000"/>
          </a:xfrm>
          <a:prstGeom prst="rect">
            <a:avLst/>
          </a:prstGeom>
          <a:solidFill>
            <a:srgbClr val="E4E0EE"/>
          </a:solidFill>
        </p:spPr>
        <p:txBody>
          <a:bodyPr wrap="square" lIns="914400" rIns="914400" rtlCol="0" anchor="ctr">
            <a:noAutofit/>
          </a:bodyPr>
          <a:lstStyle/>
          <a:p>
            <a:r>
              <a:rPr lang="en-US" sz="4800" dirty="0">
                <a:solidFill>
                  <a:schemeClr val="bg1">
                    <a:lumMod val="50000"/>
                  </a:schemeClr>
                </a:solidFill>
                <a:latin typeface="Arial" panose="020B0604020202020204" pitchFamily="34" charset="0"/>
                <a:cs typeface="Arial" panose="020B0604020202020204" pitchFamily="34" charset="0"/>
              </a:rPr>
              <a:t>Exercises: Precision and Sample Size Determination</a:t>
            </a:r>
          </a:p>
        </p:txBody>
      </p:sp>
    </p:spTree>
    <p:extLst>
      <p:ext uri="{BB962C8B-B14F-4D97-AF65-F5344CB8AC3E}">
        <p14:creationId xmlns:p14="http://schemas.microsoft.com/office/powerpoint/2010/main" val="12729709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F203A-8714-95F5-DA46-F885C077A1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4C8734-506D-3F8F-1A46-DA95A6AEBAA2}"/>
              </a:ext>
            </a:extLst>
          </p:cNvPr>
          <p:cNvSpPr>
            <a:spLocks noGrp="1"/>
          </p:cNvSpPr>
          <p:nvPr>
            <p:ph type="title"/>
          </p:nvPr>
        </p:nvSpPr>
        <p:spPr/>
        <p:txBody>
          <a:bodyPr/>
          <a:lstStyle/>
          <a:p>
            <a:r>
              <a:rPr lang="en-US" b="1" dirty="0"/>
              <a:t>Precision analysis exercises</a:t>
            </a:r>
          </a:p>
        </p:txBody>
      </p:sp>
      <p:sp>
        <p:nvSpPr>
          <p:cNvPr id="3" name="Content Placeholder 2">
            <a:extLst>
              <a:ext uri="{FF2B5EF4-FFF2-40B4-BE49-F238E27FC236}">
                <a16:creationId xmlns:a16="http://schemas.microsoft.com/office/drawing/2014/main" id="{ACC280D8-6DDB-B53B-F5DD-0B6AB515B304}"/>
              </a:ext>
            </a:extLst>
          </p:cNvPr>
          <p:cNvSpPr>
            <a:spLocks noGrp="1"/>
          </p:cNvSpPr>
          <p:nvPr>
            <p:ph idx="1"/>
          </p:nvPr>
        </p:nvSpPr>
        <p:spPr/>
        <p:txBody>
          <a:bodyPr/>
          <a:lstStyle/>
          <a:p>
            <a:pPr marL="514350" indent="-514350">
              <a:buFont typeface="+mj-lt"/>
              <a:buAutoNum type="arabicPeriod"/>
            </a:pPr>
            <a:r>
              <a:rPr lang="en-US" dirty="0"/>
              <a:t>Calculate the width of a 95% confidence interval around a mean where the expected standard deviation is 3 units and the sample size is 30.</a:t>
            </a:r>
          </a:p>
          <a:p>
            <a:pPr marL="514350" indent="-514350">
              <a:buFont typeface="+mj-lt"/>
              <a:buAutoNum type="arabicPeriod"/>
            </a:pPr>
            <a:r>
              <a:rPr lang="en-US" dirty="0"/>
              <a:t>Calculate the necessary sample size for the above scenario to achieve a confidence interval width of 2 units (+/- 1 unit).</a:t>
            </a:r>
          </a:p>
          <a:p>
            <a:pPr marL="514350" indent="-514350">
              <a:buFont typeface="+mj-lt"/>
              <a:buAutoNum type="arabicPeriod"/>
            </a:pPr>
            <a:r>
              <a:rPr lang="en-US" dirty="0"/>
              <a:t>Calculate the width of a 95% confidence interval around an expected Pearson correlation of .50 with a sample size of 100.</a:t>
            </a:r>
          </a:p>
          <a:p>
            <a:pPr marL="514350" indent="-514350">
              <a:buFont typeface="+mj-lt"/>
              <a:buAutoNum type="arabicPeriod"/>
            </a:pPr>
            <a:r>
              <a:rPr lang="en-US" dirty="0"/>
              <a:t>Calculate the necessary sample size for the above scenario to achieve a confidence interval width of .10 (the interval will not be symmetric).</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BC8B29C4-1C4C-6640-88D3-CC02A187FEA8}"/>
              </a:ext>
            </a:extLst>
          </p:cNvPr>
          <p:cNvSpPr>
            <a:spLocks noGrp="1"/>
          </p:cNvSpPr>
          <p:nvPr>
            <p:ph type="sldNum" sz="quarter" idx="12"/>
          </p:nvPr>
        </p:nvSpPr>
        <p:spPr/>
        <p:txBody>
          <a:bodyPr/>
          <a:lstStyle/>
          <a:p>
            <a:fld id="{74D06987-BFE9-2848-B928-4A50AED9B963}" type="slidenum">
              <a:rPr lang="en-US" smtClean="0"/>
              <a:t>51</a:t>
            </a:fld>
            <a:endParaRPr lang="en-US"/>
          </a:p>
        </p:txBody>
      </p:sp>
    </p:spTree>
    <p:extLst>
      <p:ext uri="{BB962C8B-B14F-4D97-AF65-F5344CB8AC3E}">
        <p14:creationId xmlns:p14="http://schemas.microsoft.com/office/powerpoint/2010/main" val="3929305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C84298-1FCB-AE78-A632-0D6A769ED1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AD9F6F-8122-59C7-3CB7-E5FD7EE3230D}"/>
              </a:ext>
            </a:extLst>
          </p:cNvPr>
          <p:cNvSpPr>
            <a:spLocks noGrp="1"/>
          </p:cNvSpPr>
          <p:nvPr>
            <p:ph type="title"/>
          </p:nvPr>
        </p:nvSpPr>
        <p:spPr/>
        <p:txBody>
          <a:bodyPr/>
          <a:lstStyle/>
          <a:p>
            <a:r>
              <a:rPr lang="en-US" b="1" dirty="0"/>
              <a:t>Software demonstration: Precision</a:t>
            </a:r>
          </a:p>
        </p:txBody>
      </p:sp>
      <p:sp>
        <p:nvSpPr>
          <p:cNvPr id="3" name="Content Placeholder 2">
            <a:extLst>
              <a:ext uri="{FF2B5EF4-FFF2-40B4-BE49-F238E27FC236}">
                <a16:creationId xmlns:a16="http://schemas.microsoft.com/office/drawing/2014/main" id="{4D87D20D-18AD-0122-AE04-4773131324B4}"/>
              </a:ext>
            </a:extLst>
          </p:cNvPr>
          <p:cNvSpPr>
            <a:spLocks noGrp="1"/>
          </p:cNvSpPr>
          <p:nvPr>
            <p:ph idx="1"/>
          </p:nvPr>
        </p:nvSpPr>
        <p:spPr/>
        <p:txBody>
          <a:bodyPr/>
          <a:lstStyle/>
          <a:p>
            <a:pPr marL="0" indent="0">
              <a:buNone/>
            </a:pPr>
            <a:endParaRPr lang="en-US" dirty="0"/>
          </a:p>
          <a:p>
            <a:pPr marL="0" indent="0">
              <a:buNone/>
            </a:pPr>
            <a:r>
              <a:rPr lang="en-US" dirty="0"/>
              <a:t>For precision, we’ll use the Shiny app associated with the R </a:t>
            </a:r>
            <a:r>
              <a:rPr lang="en-US" dirty="0" err="1"/>
              <a:t>presize</a:t>
            </a:r>
            <a:r>
              <a:rPr lang="en-US" dirty="0"/>
              <a:t> package:</a:t>
            </a:r>
          </a:p>
          <a:p>
            <a:pPr marL="0" indent="0">
              <a:buNone/>
            </a:pPr>
            <a:endParaRPr lang="en-US" dirty="0"/>
          </a:p>
          <a:p>
            <a:pPr marL="0" indent="0">
              <a:buNone/>
            </a:pPr>
            <a:r>
              <a:rPr lang="en-US" dirty="0">
                <a:hlinkClick r:id="rId2"/>
              </a:rPr>
              <a:t>https://shiny.ctu.unibe.ch/presize/</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4BC29261-6B2B-B7F6-9C14-BC26791D7673}"/>
              </a:ext>
            </a:extLst>
          </p:cNvPr>
          <p:cNvSpPr>
            <a:spLocks noGrp="1"/>
          </p:cNvSpPr>
          <p:nvPr>
            <p:ph type="sldNum" sz="quarter" idx="12"/>
          </p:nvPr>
        </p:nvSpPr>
        <p:spPr/>
        <p:txBody>
          <a:bodyPr/>
          <a:lstStyle/>
          <a:p>
            <a:fld id="{74D06987-BFE9-2848-B928-4A50AED9B963}" type="slidenum">
              <a:rPr lang="en-US" smtClean="0"/>
              <a:t>52</a:t>
            </a:fld>
            <a:endParaRPr lang="en-US"/>
          </a:p>
        </p:txBody>
      </p:sp>
    </p:spTree>
    <p:extLst>
      <p:ext uri="{BB962C8B-B14F-4D97-AF65-F5344CB8AC3E}">
        <p14:creationId xmlns:p14="http://schemas.microsoft.com/office/powerpoint/2010/main" val="2239231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5378B-F273-C275-E062-3FE72F1D959C}"/>
              </a:ext>
            </a:extLst>
          </p:cNvPr>
          <p:cNvSpPr>
            <a:spLocks noGrp="1"/>
          </p:cNvSpPr>
          <p:nvPr>
            <p:ph type="title"/>
          </p:nvPr>
        </p:nvSpPr>
        <p:spPr/>
        <p:txBody>
          <a:bodyPr/>
          <a:lstStyle/>
          <a:p>
            <a:r>
              <a:rPr lang="en-US" b="1" dirty="0"/>
              <a:t>Precision exercise 1</a:t>
            </a:r>
          </a:p>
        </p:txBody>
      </p:sp>
      <p:pic>
        <p:nvPicPr>
          <p:cNvPr id="6" name="Content Placeholder 5" descr="A screenshot of a computer&#10;&#10;Description automatically generated">
            <a:extLst>
              <a:ext uri="{FF2B5EF4-FFF2-40B4-BE49-F238E27FC236}">
                <a16:creationId xmlns:a16="http://schemas.microsoft.com/office/drawing/2014/main" id="{F99BAA95-EF95-44BC-A307-A86F1E3C02C5}"/>
              </a:ext>
            </a:extLst>
          </p:cNvPr>
          <p:cNvPicPr>
            <a:picLocks noGrp="1" noChangeAspect="1"/>
          </p:cNvPicPr>
          <p:nvPr>
            <p:ph idx="1"/>
          </p:nvPr>
        </p:nvPicPr>
        <p:blipFill>
          <a:blip r:embed="rId2"/>
          <a:stretch>
            <a:fillRect/>
          </a:stretch>
        </p:blipFill>
        <p:spPr>
          <a:xfrm>
            <a:off x="2566450" y="1825625"/>
            <a:ext cx="7059099" cy="4351338"/>
          </a:xfrm>
        </p:spPr>
      </p:pic>
      <p:sp>
        <p:nvSpPr>
          <p:cNvPr id="4" name="Slide Number Placeholder 3">
            <a:extLst>
              <a:ext uri="{FF2B5EF4-FFF2-40B4-BE49-F238E27FC236}">
                <a16:creationId xmlns:a16="http://schemas.microsoft.com/office/drawing/2014/main" id="{DD8F65D0-0F53-C425-FCD9-790A6F995D1C}"/>
              </a:ext>
            </a:extLst>
          </p:cNvPr>
          <p:cNvSpPr>
            <a:spLocks noGrp="1"/>
          </p:cNvSpPr>
          <p:nvPr>
            <p:ph type="sldNum" sz="quarter" idx="12"/>
          </p:nvPr>
        </p:nvSpPr>
        <p:spPr/>
        <p:txBody>
          <a:bodyPr/>
          <a:lstStyle/>
          <a:p>
            <a:fld id="{74D06987-BFE9-2848-B928-4A50AED9B963}" type="slidenum">
              <a:rPr lang="en-US" smtClean="0"/>
              <a:t>53</a:t>
            </a:fld>
            <a:endParaRPr lang="en-US"/>
          </a:p>
        </p:txBody>
      </p:sp>
    </p:spTree>
    <p:extLst>
      <p:ext uri="{BB962C8B-B14F-4D97-AF65-F5344CB8AC3E}">
        <p14:creationId xmlns:p14="http://schemas.microsoft.com/office/powerpoint/2010/main" val="3790931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85177-6D94-6BE6-BDC3-2774BE370E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5300B7-2D64-C014-54D4-5A108F1B406A}"/>
              </a:ext>
            </a:extLst>
          </p:cNvPr>
          <p:cNvSpPr>
            <a:spLocks noGrp="1"/>
          </p:cNvSpPr>
          <p:nvPr>
            <p:ph type="title"/>
          </p:nvPr>
        </p:nvSpPr>
        <p:spPr/>
        <p:txBody>
          <a:bodyPr/>
          <a:lstStyle/>
          <a:p>
            <a:r>
              <a:rPr lang="en-US" b="1" dirty="0"/>
              <a:t>Precision exercise 2</a:t>
            </a:r>
          </a:p>
        </p:txBody>
      </p:sp>
      <p:pic>
        <p:nvPicPr>
          <p:cNvPr id="6" name="Content Placeholder 5" descr="A screenshot of a computer&#10;&#10;Description automatically generated">
            <a:extLst>
              <a:ext uri="{FF2B5EF4-FFF2-40B4-BE49-F238E27FC236}">
                <a16:creationId xmlns:a16="http://schemas.microsoft.com/office/drawing/2014/main" id="{97DBE51D-FDDA-7126-FB58-A620F9B3194E}"/>
              </a:ext>
            </a:extLst>
          </p:cNvPr>
          <p:cNvPicPr>
            <a:picLocks noGrp="1" noChangeAspect="1"/>
          </p:cNvPicPr>
          <p:nvPr>
            <p:ph idx="1"/>
          </p:nvPr>
        </p:nvPicPr>
        <p:blipFill>
          <a:blip r:embed="rId2"/>
          <a:stretch>
            <a:fillRect/>
          </a:stretch>
        </p:blipFill>
        <p:spPr>
          <a:xfrm>
            <a:off x="2566058" y="1825625"/>
            <a:ext cx="7059883" cy="4351338"/>
          </a:xfrm>
        </p:spPr>
      </p:pic>
      <p:sp>
        <p:nvSpPr>
          <p:cNvPr id="4" name="Slide Number Placeholder 3">
            <a:extLst>
              <a:ext uri="{FF2B5EF4-FFF2-40B4-BE49-F238E27FC236}">
                <a16:creationId xmlns:a16="http://schemas.microsoft.com/office/drawing/2014/main" id="{C14A8EAD-D13B-1BAA-3C63-6E529F73FE3F}"/>
              </a:ext>
            </a:extLst>
          </p:cNvPr>
          <p:cNvSpPr>
            <a:spLocks noGrp="1"/>
          </p:cNvSpPr>
          <p:nvPr>
            <p:ph type="sldNum" sz="quarter" idx="12"/>
          </p:nvPr>
        </p:nvSpPr>
        <p:spPr/>
        <p:txBody>
          <a:bodyPr/>
          <a:lstStyle/>
          <a:p>
            <a:fld id="{74D06987-BFE9-2848-B928-4A50AED9B963}" type="slidenum">
              <a:rPr lang="en-US" smtClean="0"/>
              <a:t>54</a:t>
            </a:fld>
            <a:endParaRPr lang="en-US"/>
          </a:p>
        </p:txBody>
      </p:sp>
    </p:spTree>
    <p:extLst>
      <p:ext uri="{BB962C8B-B14F-4D97-AF65-F5344CB8AC3E}">
        <p14:creationId xmlns:p14="http://schemas.microsoft.com/office/powerpoint/2010/main" val="14890816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F11F27-1961-33AC-15EE-46A5B714C0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C6148B-8D07-9BCB-6EE8-5620D358CFD7}"/>
              </a:ext>
            </a:extLst>
          </p:cNvPr>
          <p:cNvSpPr>
            <a:spLocks noGrp="1"/>
          </p:cNvSpPr>
          <p:nvPr>
            <p:ph type="title"/>
          </p:nvPr>
        </p:nvSpPr>
        <p:spPr/>
        <p:txBody>
          <a:bodyPr/>
          <a:lstStyle/>
          <a:p>
            <a:r>
              <a:rPr lang="en-US" b="1" dirty="0"/>
              <a:t>Precision exercise 3</a:t>
            </a:r>
          </a:p>
        </p:txBody>
      </p:sp>
      <p:pic>
        <p:nvPicPr>
          <p:cNvPr id="6" name="Content Placeholder 5" descr="A screenshot of a computer&#10;&#10;Description automatically generated">
            <a:extLst>
              <a:ext uri="{FF2B5EF4-FFF2-40B4-BE49-F238E27FC236}">
                <a16:creationId xmlns:a16="http://schemas.microsoft.com/office/drawing/2014/main" id="{06283981-25BC-0E5A-2CDC-8F9043009B15}"/>
              </a:ext>
            </a:extLst>
          </p:cNvPr>
          <p:cNvPicPr>
            <a:picLocks noGrp="1" noChangeAspect="1"/>
          </p:cNvPicPr>
          <p:nvPr>
            <p:ph idx="1"/>
          </p:nvPr>
        </p:nvPicPr>
        <p:blipFill>
          <a:blip r:embed="rId2"/>
          <a:stretch>
            <a:fillRect/>
          </a:stretch>
        </p:blipFill>
        <p:spPr>
          <a:xfrm>
            <a:off x="2392734" y="1825625"/>
            <a:ext cx="7406532" cy="4351338"/>
          </a:xfrm>
        </p:spPr>
      </p:pic>
      <p:sp>
        <p:nvSpPr>
          <p:cNvPr id="4" name="Slide Number Placeholder 3">
            <a:extLst>
              <a:ext uri="{FF2B5EF4-FFF2-40B4-BE49-F238E27FC236}">
                <a16:creationId xmlns:a16="http://schemas.microsoft.com/office/drawing/2014/main" id="{A6075B5B-747E-C235-3FF2-725A18D976AD}"/>
              </a:ext>
            </a:extLst>
          </p:cNvPr>
          <p:cNvSpPr>
            <a:spLocks noGrp="1"/>
          </p:cNvSpPr>
          <p:nvPr>
            <p:ph type="sldNum" sz="quarter" idx="12"/>
          </p:nvPr>
        </p:nvSpPr>
        <p:spPr/>
        <p:txBody>
          <a:bodyPr/>
          <a:lstStyle/>
          <a:p>
            <a:fld id="{74D06987-BFE9-2848-B928-4A50AED9B963}" type="slidenum">
              <a:rPr lang="en-US" smtClean="0"/>
              <a:t>55</a:t>
            </a:fld>
            <a:endParaRPr lang="en-US"/>
          </a:p>
        </p:txBody>
      </p:sp>
    </p:spTree>
    <p:extLst>
      <p:ext uri="{BB962C8B-B14F-4D97-AF65-F5344CB8AC3E}">
        <p14:creationId xmlns:p14="http://schemas.microsoft.com/office/powerpoint/2010/main" val="15686113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B99702-CC4C-57EB-6407-6FCFE13B26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B8266C-3E70-E3A4-F7AF-4EF3C7820B99}"/>
              </a:ext>
            </a:extLst>
          </p:cNvPr>
          <p:cNvSpPr>
            <a:spLocks noGrp="1"/>
          </p:cNvSpPr>
          <p:nvPr>
            <p:ph type="title"/>
          </p:nvPr>
        </p:nvSpPr>
        <p:spPr/>
        <p:txBody>
          <a:bodyPr/>
          <a:lstStyle/>
          <a:p>
            <a:r>
              <a:rPr lang="en-US" b="1" dirty="0"/>
              <a:t>Precision exercise 4</a:t>
            </a:r>
          </a:p>
        </p:txBody>
      </p:sp>
      <p:pic>
        <p:nvPicPr>
          <p:cNvPr id="6" name="Content Placeholder 5" descr="A screenshot of a computer&#10;&#10;Description automatically generated">
            <a:extLst>
              <a:ext uri="{FF2B5EF4-FFF2-40B4-BE49-F238E27FC236}">
                <a16:creationId xmlns:a16="http://schemas.microsoft.com/office/drawing/2014/main" id="{09240E3D-E773-41D6-2A01-137902728280}"/>
              </a:ext>
            </a:extLst>
          </p:cNvPr>
          <p:cNvPicPr>
            <a:picLocks noGrp="1" noChangeAspect="1"/>
          </p:cNvPicPr>
          <p:nvPr>
            <p:ph idx="1"/>
          </p:nvPr>
        </p:nvPicPr>
        <p:blipFill>
          <a:blip r:embed="rId2"/>
          <a:stretch>
            <a:fillRect/>
          </a:stretch>
        </p:blipFill>
        <p:spPr>
          <a:xfrm>
            <a:off x="2384383" y="1825625"/>
            <a:ext cx="7423234" cy="4351338"/>
          </a:xfrm>
        </p:spPr>
      </p:pic>
      <p:sp>
        <p:nvSpPr>
          <p:cNvPr id="4" name="Slide Number Placeholder 3">
            <a:extLst>
              <a:ext uri="{FF2B5EF4-FFF2-40B4-BE49-F238E27FC236}">
                <a16:creationId xmlns:a16="http://schemas.microsoft.com/office/drawing/2014/main" id="{8C2D2DDD-229B-DE74-5313-6F5451FCB7A4}"/>
              </a:ext>
            </a:extLst>
          </p:cNvPr>
          <p:cNvSpPr>
            <a:spLocks noGrp="1"/>
          </p:cNvSpPr>
          <p:nvPr>
            <p:ph type="sldNum" sz="quarter" idx="12"/>
          </p:nvPr>
        </p:nvSpPr>
        <p:spPr/>
        <p:txBody>
          <a:bodyPr/>
          <a:lstStyle/>
          <a:p>
            <a:fld id="{74D06987-BFE9-2848-B928-4A50AED9B963}" type="slidenum">
              <a:rPr lang="en-US" smtClean="0"/>
              <a:t>56</a:t>
            </a:fld>
            <a:endParaRPr lang="en-US"/>
          </a:p>
        </p:txBody>
      </p:sp>
    </p:spTree>
    <p:extLst>
      <p:ext uri="{BB962C8B-B14F-4D97-AF65-F5344CB8AC3E}">
        <p14:creationId xmlns:p14="http://schemas.microsoft.com/office/powerpoint/2010/main" val="23912290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3C3D5-A598-EB76-44E2-BEC6D6ACC0E1}"/>
            </a:ext>
          </a:extLst>
        </p:cNvPr>
        <p:cNvGrpSpPr/>
        <p:nvPr/>
      </p:nvGrpSpPr>
      <p:grpSpPr>
        <a:xfrm>
          <a:off x="0" y="0"/>
          <a:ext cx="0" cy="0"/>
          <a:chOff x="0" y="0"/>
          <a:chExt cx="0" cy="0"/>
        </a:xfrm>
      </p:grpSpPr>
      <p:sp>
        <p:nvSpPr>
          <p:cNvPr id="24" name="Freeform 23">
            <a:extLst>
              <a:ext uri="{FF2B5EF4-FFF2-40B4-BE49-F238E27FC236}">
                <a16:creationId xmlns:a16="http://schemas.microsoft.com/office/drawing/2014/main" id="{369A4270-AB4D-00BE-A113-3202686ED669}"/>
              </a:ext>
            </a:extLst>
          </p:cNvPr>
          <p:cNvSpPr/>
          <p:nvPr/>
        </p:nvSpPr>
        <p:spPr>
          <a:xfrm>
            <a:off x="10054397" y="2636920"/>
            <a:ext cx="2137603" cy="4221080"/>
          </a:xfrm>
          <a:custGeom>
            <a:avLst/>
            <a:gdLst>
              <a:gd name="connsiteX0" fmla="*/ 2137603 w 2137603"/>
              <a:gd name="connsiteY0" fmla="*/ 0 h 4221080"/>
              <a:gd name="connsiteX1" fmla="*/ 2137603 w 2137603"/>
              <a:gd name="connsiteY1" fmla="*/ 578403 h 4221080"/>
              <a:gd name="connsiteX2" fmla="*/ 292910 w 2137603"/>
              <a:gd name="connsiteY2" fmla="*/ 4221080 h 4221080"/>
              <a:gd name="connsiteX3" fmla="*/ 0 w 2137603"/>
              <a:gd name="connsiteY3" fmla="*/ 4221080 h 4221080"/>
            </a:gdLst>
            <a:ahLst/>
            <a:cxnLst>
              <a:cxn ang="0">
                <a:pos x="connsiteX0" y="connsiteY0"/>
              </a:cxn>
              <a:cxn ang="0">
                <a:pos x="connsiteX1" y="connsiteY1"/>
              </a:cxn>
              <a:cxn ang="0">
                <a:pos x="connsiteX2" y="connsiteY2"/>
              </a:cxn>
              <a:cxn ang="0">
                <a:pos x="connsiteX3" y="connsiteY3"/>
              </a:cxn>
            </a:cxnLst>
            <a:rect l="l" t="t" r="r" b="b"/>
            <a:pathLst>
              <a:path w="2137603" h="4221080">
                <a:moveTo>
                  <a:pt x="2137603" y="0"/>
                </a:moveTo>
                <a:lnTo>
                  <a:pt x="2137603" y="578403"/>
                </a:lnTo>
                <a:lnTo>
                  <a:pt x="292910" y="4221080"/>
                </a:lnTo>
                <a:lnTo>
                  <a:pt x="0" y="4221080"/>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BE9B5D15-DC17-19BF-F261-2A974F8B6203}"/>
              </a:ext>
            </a:extLst>
          </p:cNvPr>
          <p:cNvSpPr/>
          <p:nvPr/>
        </p:nvSpPr>
        <p:spPr>
          <a:xfrm>
            <a:off x="9324482" y="1195572"/>
            <a:ext cx="2867518" cy="5662428"/>
          </a:xfrm>
          <a:custGeom>
            <a:avLst/>
            <a:gdLst>
              <a:gd name="connsiteX0" fmla="*/ 2867518 w 2867518"/>
              <a:gd name="connsiteY0" fmla="*/ 0 h 5662428"/>
              <a:gd name="connsiteX1" fmla="*/ 2867518 w 2867518"/>
              <a:gd name="connsiteY1" fmla="*/ 578403 h 5662428"/>
              <a:gd name="connsiteX2" fmla="*/ 292910 w 2867518"/>
              <a:gd name="connsiteY2" fmla="*/ 5662428 h 5662428"/>
              <a:gd name="connsiteX3" fmla="*/ 0 w 2867518"/>
              <a:gd name="connsiteY3" fmla="*/ 5662428 h 5662428"/>
            </a:gdLst>
            <a:ahLst/>
            <a:cxnLst>
              <a:cxn ang="0">
                <a:pos x="connsiteX0" y="connsiteY0"/>
              </a:cxn>
              <a:cxn ang="0">
                <a:pos x="connsiteX1" y="connsiteY1"/>
              </a:cxn>
              <a:cxn ang="0">
                <a:pos x="connsiteX2" y="connsiteY2"/>
              </a:cxn>
              <a:cxn ang="0">
                <a:pos x="connsiteX3" y="connsiteY3"/>
              </a:cxn>
            </a:cxnLst>
            <a:rect l="l" t="t" r="r" b="b"/>
            <a:pathLst>
              <a:path w="2867518" h="5662428">
                <a:moveTo>
                  <a:pt x="2867518" y="0"/>
                </a:moveTo>
                <a:lnTo>
                  <a:pt x="2867518" y="578403"/>
                </a:lnTo>
                <a:lnTo>
                  <a:pt x="292910" y="5662428"/>
                </a:lnTo>
                <a:lnTo>
                  <a:pt x="0" y="5662428"/>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Parallelogram 14">
            <a:extLst>
              <a:ext uri="{FF2B5EF4-FFF2-40B4-BE49-F238E27FC236}">
                <a16:creationId xmlns:a16="http://schemas.microsoft.com/office/drawing/2014/main" id="{64319BAB-2F08-146E-8B1C-9E302DE71FF3}"/>
              </a:ext>
            </a:extLst>
          </p:cNvPr>
          <p:cNvSpPr/>
          <p:nvPr/>
        </p:nvSpPr>
        <p:spPr>
          <a:xfrm>
            <a:off x="4981075" y="0"/>
            <a:ext cx="6845968" cy="6858000"/>
          </a:xfrm>
          <a:prstGeom prst="parallelogram">
            <a:avLst>
              <a:gd name="adj" fmla="val 49291"/>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F536E9C3-2DEB-CCB9-C177-C8609DBC49AA}"/>
              </a:ext>
            </a:extLst>
          </p:cNvPr>
          <p:cNvSpPr/>
          <p:nvPr/>
        </p:nvSpPr>
        <p:spPr>
          <a:xfrm>
            <a:off x="3356518" y="0"/>
            <a:ext cx="4565784" cy="6858000"/>
          </a:xfrm>
          <a:prstGeom prst="parallelogram">
            <a:avLst>
              <a:gd name="adj" fmla="val 74735"/>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3F1ACC5-A54B-E748-4514-799FE1C6F915}"/>
              </a:ext>
            </a:extLst>
          </p:cNvPr>
          <p:cNvSpPr txBox="1">
            <a:spLocks noGrp="1" noRot="1" noMove="1" noResize="1" noEditPoints="1" noAdjustHandles="1" noChangeArrowheads="1" noChangeShapeType="1"/>
          </p:cNvSpPr>
          <p:nvPr/>
        </p:nvSpPr>
        <p:spPr>
          <a:xfrm>
            <a:off x="0" y="3208103"/>
            <a:ext cx="12192000" cy="2286000"/>
          </a:xfrm>
          <a:prstGeom prst="rect">
            <a:avLst/>
          </a:prstGeom>
          <a:solidFill>
            <a:srgbClr val="E4E0EE"/>
          </a:solidFill>
        </p:spPr>
        <p:txBody>
          <a:bodyPr wrap="square" lIns="914400" rIns="914400" rtlCol="0" anchor="ctr">
            <a:noAutofit/>
          </a:bodyPr>
          <a:lstStyle/>
          <a:p>
            <a:r>
              <a:rPr lang="en-US" sz="4800" dirty="0">
                <a:solidFill>
                  <a:schemeClr val="bg1">
                    <a:lumMod val="50000"/>
                  </a:schemeClr>
                </a:solidFill>
                <a:latin typeface="Arial" panose="020B0604020202020204" pitchFamily="34" charset="0"/>
                <a:cs typeface="Arial" panose="020B0604020202020204" pitchFamily="34" charset="0"/>
              </a:rPr>
              <a:t>Questions?</a:t>
            </a:r>
          </a:p>
        </p:txBody>
      </p:sp>
    </p:spTree>
    <p:extLst>
      <p:ext uri="{BB962C8B-B14F-4D97-AF65-F5344CB8AC3E}">
        <p14:creationId xmlns:p14="http://schemas.microsoft.com/office/powerpoint/2010/main" val="3351513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23">
            <a:extLst>
              <a:ext uri="{FF2B5EF4-FFF2-40B4-BE49-F238E27FC236}">
                <a16:creationId xmlns:a16="http://schemas.microsoft.com/office/drawing/2014/main" id="{A345C4ED-BD9D-1C33-1D99-50BAE26C4A8D}"/>
              </a:ext>
            </a:extLst>
          </p:cNvPr>
          <p:cNvSpPr/>
          <p:nvPr/>
        </p:nvSpPr>
        <p:spPr>
          <a:xfrm>
            <a:off x="10054397" y="2636920"/>
            <a:ext cx="2137603" cy="4221080"/>
          </a:xfrm>
          <a:custGeom>
            <a:avLst/>
            <a:gdLst>
              <a:gd name="connsiteX0" fmla="*/ 2137603 w 2137603"/>
              <a:gd name="connsiteY0" fmla="*/ 0 h 4221080"/>
              <a:gd name="connsiteX1" fmla="*/ 2137603 w 2137603"/>
              <a:gd name="connsiteY1" fmla="*/ 578403 h 4221080"/>
              <a:gd name="connsiteX2" fmla="*/ 292910 w 2137603"/>
              <a:gd name="connsiteY2" fmla="*/ 4221080 h 4221080"/>
              <a:gd name="connsiteX3" fmla="*/ 0 w 2137603"/>
              <a:gd name="connsiteY3" fmla="*/ 4221080 h 4221080"/>
            </a:gdLst>
            <a:ahLst/>
            <a:cxnLst>
              <a:cxn ang="0">
                <a:pos x="connsiteX0" y="connsiteY0"/>
              </a:cxn>
              <a:cxn ang="0">
                <a:pos x="connsiteX1" y="connsiteY1"/>
              </a:cxn>
              <a:cxn ang="0">
                <a:pos x="connsiteX2" y="connsiteY2"/>
              </a:cxn>
              <a:cxn ang="0">
                <a:pos x="connsiteX3" y="connsiteY3"/>
              </a:cxn>
            </a:cxnLst>
            <a:rect l="l" t="t" r="r" b="b"/>
            <a:pathLst>
              <a:path w="2137603" h="4221080">
                <a:moveTo>
                  <a:pt x="2137603" y="0"/>
                </a:moveTo>
                <a:lnTo>
                  <a:pt x="2137603" y="578403"/>
                </a:lnTo>
                <a:lnTo>
                  <a:pt x="292910" y="4221080"/>
                </a:lnTo>
                <a:lnTo>
                  <a:pt x="0" y="4221080"/>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41161693-9B81-8479-AACA-750319997F46}"/>
              </a:ext>
            </a:extLst>
          </p:cNvPr>
          <p:cNvSpPr/>
          <p:nvPr/>
        </p:nvSpPr>
        <p:spPr>
          <a:xfrm>
            <a:off x="9324482" y="1195572"/>
            <a:ext cx="2867518" cy="5662428"/>
          </a:xfrm>
          <a:custGeom>
            <a:avLst/>
            <a:gdLst>
              <a:gd name="connsiteX0" fmla="*/ 2867518 w 2867518"/>
              <a:gd name="connsiteY0" fmla="*/ 0 h 5662428"/>
              <a:gd name="connsiteX1" fmla="*/ 2867518 w 2867518"/>
              <a:gd name="connsiteY1" fmla="*/ 578403 h 5662428"/>
              <a:gd name="connsiteX2" fmla="*/ 292910 w 2867518"/>
              <a:gd name="connsiteY2" fmla="*/ 5662428 h 5662428"/>
              <a:gd name="connsiteX3" fmla="*/ 0 w 2867518"/>
              <a:gd name="connsiteY3" fmla="*/ 5662428 h 5662428"/>
            </a:gdLst>
            <a:ahLst/>
            <a:cxnLst>
              <a:cxn ang="0">
                <a:pos x="connsiteX0" y="connsiteY0"/>
              </a:cxn>
              <a:cxn ang="0">
                <a:pos x="connsiteX1" y="connsiteY1"/>
              </a:cxn>
              <a:cxn ang="0">
                <a:pos x="connsiteX2" y="connsiteY2"/>
              </a:cxn>
              <a:cxn ang="0">
                <a:pos x="connsiteX3" y="connsiteY3"/>
              </a:cxn>
            </a:cxnLst>
            <a:rect l="l" t="t" r="r" b="b"/>
            <a:pathLst>
              <a:path w="2867518" h="5662428">
                <a:moveTo>
                  <a:pt x="2867518" y="0"/>
                </a:moveTo>
                <a:lnTo>
                  <a:pt x="2867518" y="578403"/>
                </a:lnTo>
                <a:lnTo>
                  <a:pt x="292910" y="5662428"/>
                </a:lnTo>
                <a:lnTo>
                  <a:pt x="0" y="5662428"/>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Parallelogram 14">
            <a:extLst>
              <a:ext uri="{FF2B5EF4-FFF2-40B4-BE49-F238E27FC236}">
                <a16:creationId xmlns:a16="http://schemas.microsoft.com/office/drawing/2014/main" id="{C8EBFB4A-CE18-C1A0-B950-DFF2A28F3F49}"/>
              </a:ext>
            </a:extLst>
          </p:cNvPr>
          <p:cNvSpPr/>
          <p:nvPr/>
        </p:nvSpPr>
        <p:spPr>
          <a:xfrm>
            <a:off x="4981075" y="0"/>
            <a:ext cx="6845968" cy="6858000"/>
          </a:xfrm>
          <a:prstGeom prst="parallelogram">
            <a:avLst>
              <a:gd name="adj" fmla="val 49291"/>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CCD19715-02E1-664B-8571-BC1FDD58E7B3}"/>
              </a:ext>
            </a:extLst>
          </p:cNvPr>
          <p:cNvSpPr/>
          <p:nvPr/>
        </p:nvSpPr>
        <p:spPr>
          <a:xfrm>
            <a:off x="3356518" y="0"/>
            <a:ext cx="4565784" cy="6858000"/>
          </a:xfrm>
          <a:prstGeom prst="parallelogram">
            <a:avLst>
              <a:gd name="adj" fmla="val 74735"/>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2E9114B-1404-18EA-E974-807B00F42BFE}"/>
              </a:ext>
            </a:extLst>
          </p:cNvPr>
          <p:cNvSpPr txBox="1">
            <a:spLocks noGrp="1" noRot="1" noMove="1" noResize="1" noEditPoints="1" noAdjustHandles="1" noChangeArrowheads="1" noChangeShapeType="1"/>
          </p:cNvSpPr>
          <p:nvPr/>
        </p:nvSpPr>
        <p:spPr>
          <a:xfrm>
            <a:off x="0" y="3208103"/>
            <a:ext cx="12192000" cy="2286000"/>
          </a:xfrm>
          <a:prstGeom prst="rect">
            <a:avLst/>
          </a:prstGeom>
          <a:solidFill>
            <a:srgbClr val="E4E0EE"/>
          </a:solidFill>
        </p:spPr>
        <p:txBody>
          <a:bodyPr wrap="square" lIns="914400" rIns="914400" rtlCol="0" anchor="ctr">
            <a:noAutofit/>
          </a:bodyPr>
          <a:lstStyle/>
          <a:p>
            <a:r>
              <a:rPr lang="en-US" sz="4800" dirty="0">
                <a:solidFill>
                  <a:schemeClr val="bg1">
                    <a:lumMod val="50000"/>
                  </a:schemeClr>
                </a:solidFill>
                <a:latin typeface="Arial" panose="020B0604020202020204" pitchFamily="34" charset="0"/>
                <a:cs typeface="Arial" panose="020B0604020202020204" pitchFamily="34" charset="0"/>
              </a:rPr>
              <a:t>Introduction and Goals</a:t>
            </a:r>
          </a:p>
        </p:txBody>
      </p:sp>
    </p:spTree>
    <p:extLst>
      <p:ext uri="{BB962C8B-B14F-4D97-AF65-F5344CB8AC3E}">
        <p14:creationId xmlns:p14="http://schemas.microsoft.com/office/powerpoint/2010/main" val="512488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6AF36-35C4-5569-AA04-F1C4E64D5089}"/>
              </a:ext>
            </a:extLst>
          </p:cNvPr>
          <p:cNvSpPr>
            <a:spLocks noGrp="1"/>
          </p:cNvSpPr>
          <p:nvPr>
            <p:ph type="title"/>
          </p:nvPr>
        </p:nvSpPr>
        <p:spPr/>
        <p:txBody>
          <a:bodyPr/>
          <a:lstStyle/>
          <a:p>
            <a:r>
              <a:rPr lang="en-US" b="1" dirty="0"/>
              <a:t>Introduction to Statistical Power Analysis</a:t>
            </a:r>
          </a:p>
        </p:txBody>
      </p:sp>
      <p:sp>
        <p:nvSpPr>
          <p:cNvPr id="3" name="Content Placeholder 2">
            <a:extLst>
              <a:ext uri="{FF2B5EF4-FFF2-40B4-BE49-F238E27FC236}">
                <a16:creationId xmlns:a16="http://schemas.microsoft.com/office/drawing/2014/main" id="{1A1D4F59-2647-456A-D391-6AD880B6ED3B}"/>
              </a:ext>
            </a:extLst>
          </p:cNvPr>
          <p:cNvSpPr>
            <a:spLocks noGrp="1"/>
          </p:cNvSpPr>
          <p:nvPr>
            <p:ph idx="1"/>
          </p:nvPr>
        </p:nvSpPr>
        <p:spPr/>
        <p:txBody>
          <a:bodyPr>
            <a:normAutofit lnSpcReduction="10000"/>
          </a:bodyPr>
          <a:lstStyle/>
          <a:p>
            <a:pPr marL="0" marR="0" indent="0">
              <a:lnSpc>
                <a:spcPct val="115000"/>
              </a:lnSpc>
              <a:spcBef>
                <a:spcPts val="0"/>
              </a:spcBef>
              <a:spcAft>
                <a:spcPts val="800"/>
              </a:spcAft>
              <a:buNone/>
            </a:pPr>
            <a:r>
              <a:rPr lang="en-US" kern="100" dirty="0">
                <a:effectLst/>
                <a:ea typeface="Aptos" panose="020B0004020202020204" pitchFamily="34" charset="0"/>
                <a:cs typeface="Times New Roman" panose="02020603050405020304" pitchFamily="18" charset="0"/>
              </a:rPr>
              <a:t>Proper planning for quantitative research is a crucial and sometimes overlooked step in the research process. Studies with sample sizes that are too small to have a good chance of finding realistic effects waste time and effort and can increase the likelihood of incorrect conclusions.</a:t>
            </a:r>
          </a:p>
          <a:p>
            <a:pPr marL="0" marR="0" indent="0">
              <a:lnSpc>
                <a:spcPct val="115000"/>
              </a:lnSpc>
              <a:spcBef>
                <a:spcPts val="0"/>
              </a:spcBef>
              <a:spcAft>
                <a:spcPts val="800"/>
              </a:spcAft>
              <a:buNone/>
            </a:pPr>
            <a:r>
              <a:rPr lang="en-US" kern="100" dirty="0">
                <a:effectLst/>
                <a:ea typeface="Aptos" panose="020B0004020202020204" pitchFamily="34" charset="0"/>
                <a:cs typeface="Times New Roman" panose="02020603050405020304" pitchFamily="18" charset="0"/>
              </a:rPr>
              <a:t>This workshop will review basic concepts for hypothesis testing and statistical power and precision analysis, helping participants understand what they need to know to properly plan their statistical analyses with appropriate sample sizes. It will include a short demonstration using R software for power analysis.</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E8E570D5-BFDB-0441-F81C-A03C67710D9B}"/>
              </a:ext>
            </a:extLst>
          </p:cNvPr>
          <p:cNvSpPr>
            <a:spLocks noGrp="1"/>
          </p:cNvSpPr>
          <p:nvPr>
            <p:ph type="sldNum" sz="quarter" idx="12"/>
          </p:nvPr>
        </p:nvSpPr>
        <p:spPr/>
        <p:txBody>
          <a:bodyPr/>
          <a:lstStyle/>
          <a:p>
            <a:fld id="{74D06987-BFE9-2848-B928-4A50AED9B963}" type="slidenum">
              <a:rPr lang="en-US" smtClean="0"/>
              <a:t>7</a:t>
            </a:fld>
            <a:endParaRPr lang="en-US"/>
          </a:p>
        </p:txBody>
      </p:sp>
    </p:spTree>
    <p:extLst>
      <p:ext uri="{BB962C8B-B14F-4D97-AF65-F5344CB8AC3E}">
        <p14:creationId xmlns:p14="http://schemas.microsoft.com/office/powerpoint/2010/main" val="187390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0D852-F712-38D9-3A7F-D0579DAB7BAA}"/>
              </a:ext>
            </a:extLst>
          </p:cNvPr>
          <p:cNvSpPr>
            <a:spLocks noGrp="1"/>
          </p:cNvSpPr>
          <p:nvPr>
            <p:ph type="title"/>
          </p:nvPr>
        </p:nvSpPr>
        <p:spPr/>
        <p:txBody>
          <a:bodyPr/>
          <a:lstStyle/>
          <a:p>
            <a:r>
              <a:rPr lang="en-US" b="1" dirty="0"/>
              <a:t>Introduction to Statistical Power Analysis</a:t>
            </a:r>
          </a:p>
        </p:txBody>
      </p:sp>
      <p:sp>
        <p:nvSpPr>
          <p:cNvPr id="3" name="Content Placeholder 2">
            <a:extLst>
              <a:ext uri="{FF2B5EF4-FFF2-40B4-BE49-F238E27FC236}">
                <a16:creationId xmlns:a16="http://schemas.microsoft.com/office/drawing/2014/main" id="{C29220E5-B272-B16C-E8BE-C48494DEFD0D}"/>
              </a:ext>
            </a:extLst>
          </p:cNvPr>
          <p:cNvSpPr>
            <a:spLocks noGrp="1"/>
          </p:cNvSpPr>
          <p:nvPr>
            <p:ph idx="1"/>
          </p:nvPr>
        </p:nvSpPr>
        <p:spPr/>
        <p:txBody>
          <a:bodyPr>
            <a:normAutofit lnSpcReduction="10000"/>
          </a:bodyPr>
          <a:lstStyle/>
          <a:p>
            <a:pPr marL="0" indent="0">
              <a:buNone/>
            </a:pPr>
            <a:r>
              <a:rPr lang="en-US" dirty="0"/>
              <a:t>Goals of the workshop:</a:t>
            </a:r>
          </a:p>
          <a:p>
            <a:pPr marL="0" indent="0">
              <a:buNone/>
            </a:pPr>
            <a:endParaRPr lang="en-US" dirty="0"/>
          </a:p>
          <a:p>
            <a:pPr>
              <a:buFont typeface="Wingdings" pitchFamily="2" charset="2"/>
              <a:buChar char="ü"/>
            </a:pPr>
            <a:r>
              <a:rPr lang="en-US" dirty="0"/>
              <a:t> </a:t>
            </a:r>
            <a:r>
              <a:rPr lang="en-US" kern="100" dirty="0">
                <a:effectLst/>
                <a:ea typeface="Aptos" panose="020B0004020202020204" pitchFamily="34" charset="0"/>
                <a:cs typeface="Times New Roman" panose="02020603050405020304" pitchFamily="18" charset="0"/>
              </a:rPr>
              <a:t>Explain the basic concepts of power analysis, precision, and sample size determination</a:t>
            </a:r>
          </a:p>
          <a:p>
            <a:pPr marL="0" indent="0">
              <a:buNone/>
            </a:pPr>
            <a:endParaRPr lang="en-US" kern="100" dirty="0">
              <a:cs typeface="Times New Roman" panose="02020603050405020304" pitchFamily="18" charset="0"/>
            </a:endParaRPr>
          </a:p>
          <a:p>
            <a:pPr>
              <a:buFont typeface="Wingdings" pitchFamily="2" charset="2"/>
              <a:buChar char="ü"/>
            </a:pPr>
            <a:r>
              <a:rPr lang="en-US" kern="100" dirty="0">
                <a:cs typeface="Times New Roman" panose="02020603050405020304" pitchFamily="18" charset="0"/>
              </a:rPr>
              <a:t> </a:t>
            </a:r>
            <a:r>
              <a:rPr lang="en-US" kern="100" dirty="0">
                <a:ea typeface="Aptos" panose="020B0004020202020204" pitchFamily="34" charset="0"/>
                <a:cs typeface="Times New Roman" panose="02020603050405020304" pitchFamily="18" charset="0"/>
              </a:rPr>
              <a:t>Provide some of the vocabulary necessary to identify methods, some cautions, and and some recommendations</a:t>
            </a:r>
          </a:p>
          <a:p>
            <a:pPr>
              <a:buFont typeface="Wingdings" pitchFamily="2" charset="2"/>
              <a:buChar char="ü"/>
            </a:pPr>
            <a:endParaRPr lang="en-US" kern="100" dirty="0">
              <a:ea typeface="Aptos" panose="020B0004020202020204" pitchFamily="34" charset="0"/>
              <a:cs typeface="Times New Roman" panose="02020603050405020304" pitchFamily="18" charset="0"/>
            </a:endParaRPr>
          </a:p>
          <a:p>
            <a:pPr>
              <a:buFont typeface="Wingdings" pitchFamily="2" charset="2"/>
              <a:buChar char="ü"/>
            </a:pPr>
            <a:r>
              <a:rPr lang="en-US" kern="100" dirty="0">
                <a:ea typeface="Aptos" panose="020B0004020202020204" pitchFamily="34" charset="0"/>
                <a:cs typeface="Times New Roman" panose="02020603050405020304" pitchFamily="18" charset="0"/>
              </a:rPr>
              <a:t> </a:t>
            </a:r>
            <a:r>
              <a:rPr lang="en-US" kern="100" dirty="0">
                <a:effectLst/>
                <a:ea typeface="Aptos" panose="020B0004020202020204" pitchFamily="34" charset="0"/>
                <a:cs typeface="Times New Roman" panose="02020603050405020304" pitchFamily="18" charset="0"/>
              </a:rPr>
              <a:t>Demonstrate use of some helpful software for power and precision analysis</a:t>
            </a:r>
            <a:endParaRPr lang="en-US" kern="100" dirty="0">
              <a:ea typeface="Aptos" panose="020B0004020202020204" pitchFamily="34" charset="0"/>
              <a:cs typeface="Times New Roman" panose="02020603050405020304" pitchFamily="18" charset="0"/>
            </a:endParaRPr>
          </a:p>
          <a:p>
            <a:pPr marL="0" indent="0">
              <a:buNone/>
            </a:pPr>
            <a:endParaRPr lang="en-US" kern="100" dirty="0">
              <a:cs typeface="Times New Roman" panose="02020603050405020304" pitchFamily="18" charset="0"/>
            </a:endParaRPr>
          </a:p>
          <a:p>
            <a:pPr>
              <a:buFont typeface="Wingdings" pitchFamily="2" charset="2"/>
              <a:buChar char="Ø"/>
            </a:pPr>
            <a:endParaRPr lang="en-US" dirty="0"/>
          </a:p>
        </p:txBody>
      </p:sp>
      <p:sp>
        <p:nvSpPr>
          <p:cNvPr id="4" name="Slide Number Placeholder 3">
            <a:extLst>
              <a:ext uri="{FF2B5EF4-FFF2-40B4-BE49-F238E27FC236}">
                <a16:creationId xmlns:a16="http://schemas.microsoft.com/office/drawing/2014/main" id="{7ACB85FA-96F1-BE63-BF32-BBEB6483F8CF}"/>
              </a:ext>
            </a:extLst>
          </p:cNvPr>
          <p:cNvSpPr>
            <a:spLocks noGrp="1"/>
          </p:cNvSpPr>
          <p:nvPr>
            <p:ph type="sldNum" sz="quarter" idx="12"/>
          </p:nvPr>
        </p:nvSpPr>
        <p:spPr/>
        <p:txBody>
          <a:bodyPr/>
          <a:lstStyle/>
          <a:p>
            <a:fld id="{74D06987-BFE9-2848-B928-4A50AED9B963}" type="slidenum">
              <a:rPr lang="en-US" smtClean="0"/>
              <a:t>8</a:t>
            </a:fld>
            <a:endParaRPr lang="en-US"/>
          </a:p>
        </p:txBody>
      </p:sp>
    </p:spTree>
    <p:extLst>
      <p:ext uri="{BB962C8B-B14F-4D97-AF65-F5344CB8AC3E}">
        <p14:creationId xmlns:p14="http://schemas.microsoft.com/office/powerpoint/2010/main" val="796077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996AF-56A3-F9C0-A607-AAF4CBE5F1DA}"/>
            </a:ext>
          </a:extLst>
        </p:cNvPr>
        <p:cNvGrpSpPr/>
        <p:nvPr/>
      </p:nvGrpSpPr>
      <p:grpSpPr>
        <a:xfrm>
          <a:off x="0" y="0"/>
          <a:ext cx="0" cy="0"/>
          <a:chOff x="0" y="0"/>
          <a:chExt cx="0" cy="0"/>
        </a:xfrm>
      </p:grpSpPr>
      <p:sp>
        <p:nvSpPr>
          <p:cNvPr id="24" name="Freeform 23">
            <a:extLst>
              <a:ext uri="{FF2B5EF4-FFF2-40B4-BE49-F238E27FC236}">
                <a16:creationId xmlns:a16="http://schemas.microsoft.com/office/drawing/2014/main" id="{521DCC09-B464-907A-6694-5DB269E37CA8}"/>
              </a:ext>
            </a:extLst>
          </p:cNvPr>
          <p:cNvSpPr/>
          <p:nvPr/>
        </p:nvSpPr>
        <p:spPr>
          <a:xfrm>
            <a:off x="10054397" y="2636920"/>
            <a:ext cx="2137603" cy="4221080"/>
          </a:xfrm>
          <a:custGeom>
            <a:avLst/>
            <a:gdLst>
              <a:gd name="connsiteX0" fmla="*/ 2137603 w 2137603"/>
              <a:gd name="connsiteY0" fmla="*/ 0 h 4221080"/>
              <a:gd name="connsiteX1" fmla="*/ 2137603 w 2137603"/>
              <a:gd name="connsiteY1" fmla="*/ 578403 h 4221080"/>
              <a:gd name="connsiteX2" fmla="*/ 292910 w 2137603"/>
              <a:gd name="connsiteY2" fmla="*/ 4221080 h 4221080"/>
              <a:gd name="connsiteX3" fmla="*/ 0 w 2137603"/>
              <a:gd name="connsiteY3" fmla="*/ 4221080 h 4221080"/>
            </a:gdLst>
            <a:ahLst/>
            <a:cxnLst>
              <a:cxn ang="0">
                <a:pos x="connsiteX0" y="connsiteY0"/>
              </a:cxn>
              <a:cxn ang="0">
                <a:pos x="connsiteX1" y="connsiteY1"/>
              </a:cxn>
              <a:cxn ang="0">
                <a:pos x="connsiteX2" y="connsiteY2"/>
              </a:cxn>
              <a:cxn ang="0">
                <a:pos x="connsiteX3" y="connsiteY3"/>
              </a:cxn>
            </a:cxnLst>
            <a:rect l="l" t="t" r="r" b="b"/>
            <a:pathLst>
              <a:path w="2137603" h="4221080">
                <a:moveTo>
                  <a:pt x="2137603" y="0"/>
                </a:moveTo>
                <a:lnTo>
                  <a:pt x="2137603" y="578403"/>
                </a:lnTo>
                <a:lnTo>
                  <a:pt x="292910" y="4221080"/>
                </a:lnTo>
                <a:lnTo>
                  <a:pt x="0" y="4221080"/>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21">
            <a:extLst>
              <a:ext uri="{FF2B5EF4-FFF2-40B4-BE49-F238E27FC236}">
                <a16:creationId xmlns:a16="http://schemas.microsoft.com/office/drawing/2014/main" id="{B8624948-0809-3589-15C9-1C037F785A76}"/>
              </a:ext>
            </a:extLst>
          </p:cNvPr>
          <p:cNvSpPr/>
          <p:nvPr/>
        </p:nvSpPr>
        <p:spPr>
          <a:xfrm>
            <a:off x="9324482" y="1195572"/>
            <a:ext cx="2867518" cy="5662428"/>
          </a:xfrm>
          <a:custGeom>
            <a:avLst/>
            <a:gdLst>
              <a:gd name="connsiteX0" fmla="*/ 2867518 w 2867518"/>
              <a:gd name="connsiteY0" fmla="*/ 0 h 5662428"/>
              <a:gd name="connsiteX1" fmla="*/ 2867518 w 2867518"/>
              <a:gd name="connsiteY1" fmla="*/ 578403 h 5662428"/>
              <a:gd name="connsiteX2" fmla="*/ 292910 w 2867518"/>
              <a:gd name="connsiteY2" fmla="*/ 5662428 h 5662428"/>
              <a:gd name="connsiteX3" fmla="*/ 0 w 2867518"/>
              <a:gd name="connsiteY3" fmla="*/ 5662428 h 5662428"/>
            </a:gdLst>
            <a:ahLst/>
            <a:cxnLst>
              <a:cxn ang="0">
                <a:pos x="connsiteX0" y="connsiteY0"/>
              </a:cxn>
              <a:cxn ang="0">
                <a:pos x="connsiteX1" y="connsiteY1"/>
              </a:cxn>
              <a:cxn ang="0">
                <a:pos x="connsiteX2" y="connsiteY2"/>
              </a:cxn>
              <a:cxn ang="0">
                <a:pos x="connsiteX3" y="connsiteY3"/>
              </a:cxn>
            </a:cxnLst>
            <a:rect l="l" t="t" r="r" b="b"/>
            <a:pathLst>
              <a:path w="2867518" h="5662428">
                <a:moveTo>
                  <a:pt x="2867518" y="0"/>
                </a:moveTo>
                <a:lnTo>
                  <a:pt x="2867518" y="578403"/>
                </a:lnTo>
                <a:lnTo>
                  <a:pt x="292910" y="5662428"/>
                </a:lnTo>
                <a:lnTo>
                  <a:pt x="0" y="5662428"/>
                </a:lnTo>
                <a:close/>
              </a:path>
            </a:pathLst>
          </a:cu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Parallelogram 14">
            <a:extLst>
              <a:ext uri="{FF2B5EF4-FFF2-40B4-BE49-F238E27FC236}">
                <a16:creationId xmlns:a16="http://schemas.microsoft.com/office/drawing/2014/main" id="{D9FCA932-65C8-DF14-6DB3-57E98F636AB9}"/>
              </a:ext>
            </a:extLst>
          </p:cNvPr>
          <p:cNvSpPr/>
          <p:nvPr/>
        </p:nvSpPr>
        <p:spPr>
          <a:xfrm>
            <a:off x="4981075" y="0"/>
            <a:ext cx="6845968" cy="6858000"/>
          </a:xfrm>
          <a:prstGeom prst="parallelogram">
            <a:avLst>
              <a:gd name="adj" fmla="val 49291"/>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9F766981-DC54-0577-F5FC-5846F056B682}"/>
              </a:ext>
            </a:extLst>
          </p:cNvPr>
          <p:cNvSpPr/>
          <p:nvPr/>
        </p:nvSpPr>
        <p:spPr>
          <a:xfrm>
            <a:off x="3356518" y="0"/>
            <a:ext cx="4565784" cy="6858000"/>
          </a:xfrm>
          <a:prstGeom prst="parallelogram">
            <a:avLst>
              <a:gd name="adj" fmla="val 74735"/>
            </a:avLst>
          </a:prstGeom>
          <a:solidFill>
            <a:srgbClr val="4E2A8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D1C41D0-666C-5251-E5FD-D04530D807A8}"/>
              </a:ext>
            </a:extLst>
          </p:cNvPr>
          <p:cNvSpPr txBox="1">
            <a:spLocks noGrp="1" noRot="1" noMove="1" noResize="1" noEditPoints="1" noAdjustHandles="1" noChangeArrowheads="1" noChangeShapeType="1"/>
          </p:cNvSpPr>
          <p:nvPr/>
        </p:nvSpPr>
        <p:spPr>
          <a:xfrm>
            <a:off x="0" y="3208103"/>
            <a:ext cx="12192000" cy="2286000"/>
          </a:xfrm>
          <a:prstGeom prst="rect">
            <a:avLst/>
          </a:prstGeom>
          <a:solidFill>
            <a:srgbClr val="E4E0EE"/>
          </a:solidFill>
        </p:spPr>
        <p:txBody>
          <a:bodyPr wrap="square" lIns="914400" rIns="914400" rtlCol="0" anchor="ctr">
            <a:noAutofit/>
          </a:bodyPr>
          <a:lstStyle/>
          <a:p>
            <a:r>
              <a:rPr lang="en-US" sz="4800" dirty="0">
                <a:solidFill>
                  <a:schemeClr val="bg1">
                    <a:lumMod val="50000"/>
                  </a:schemeClr>
                </a:solidFill>
                <a:latin typeface="Arial" panose="020B0604020202020204" pitchFamily="34" charset="0"/>
                <a:cs typeface="Arial" panose="020B0604020202020204" pitchFamily="34" charset="0"/>
              </a:rPr>
              <a:t>Estimation and Testing</a:t>
            </a:r>
          </a:p>
        </p:txBody>
      </p:sp>
    </p:spTree>
    <p:extLst>
      <p:ext uri="{BB962C8B-B14F-4D97-AF65-F5344CB8AC3E}">
        <p14:creationId xmlns:p14="http://schemas.microsoft.com/office/powerpoint/2010/main" val="10416465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6F5B59FB-6A57-F449-ACDC-4A7BB2B674E4}">
  <we:reference id="4b785c87-866c-4bad-85d8-5d1ae467ac9a" version="3.14.0.0" store="EXCatalog" storeType="EXCatalog"/>
  <we:alternateReferences>
    <we:reference id="WA104381909" version="3.14.0.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efce84db-8738-4c7b-9bdc-65b9500871f6" xsi:nil="true"/>
    <lcf76f155ced4ddcb4097134ff3c332f xmlns="2abaa01e-9938-407e-aa0b-10580c653abd">
      <Terms xmlns="http://schemas.microsoft.com/office/infopath/2007/PartnerControls"/>
    </lcf76f155ced4ddcb4097134ff3c332f>
    <SharedWithUsers xmlns="7be34c64-93b8-4842-bfae-c3106b8c53c2">
      <UserInfo>
        <DisplayName>Tobin Magle</DisplayName>
        <AccountId>199</AccountId>
        <AccountType/>
      </UserInfo>
      <UserInfo>
        <DisplayName>Scott B Coughlin</DisplayName>
        <AccountId>26</AccountId>
        <AccountType/>
      </UserInfo>
      <UserInfo>
        <DisplayName>Tuba Dolar</DisplayName>
        <AccountId>631</AccountId>
        <AccountType/>
      </UserInfo>
      <UserInfo>
        <DisplayName>Jenny Yongjia Liu</DisplayName>
        <AccountId>634</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0BC9924B2BE754D9B1ADDA1D4CEDCCC" ma:contentTypeVersion="18" ma:contentTypeDescription="Create a new document." ma:contentTypeScope="" ma:versionID="4e646eea977841a499854c80ad6ddb4b">
  <xsd:schema xmlns:xsd="http://www.w3.org/2001/XMLSchema" xmlns:xs="http://www.w3.org/2001/XMLSchema" xmlns:p="http://schemas.microsoft.com/office/2006/metadata/properties" xmlns:ns2="2abaa01e-9938-407e-aa0b-10580c653abd" xmlns:ns3="7be34c64-93b8-4842-bfae-c3106b8c53c2" xmlns:ns4="efce84db-8738-4c7b-9bdc-65b9500871f6" targetNamespace="http://schemas.microsoft.com/office/2006/metadata/properties" ma:root="true" ma:fieldsID="4897e07908f80584436b1d9b52a288bf" ns2:_="" ns3:_="" ns4:_="">
    <xsd:import namespace="2abaa01e-9938-407e-aa0b-10580c653abd"/>
    <xsd:import namespace="7be34c64-93b8-4842-bfae-c3106b8c53c2"/>
    <xsd:import namespace="efce84db-8738-4c7b-9bdc-65b9500871f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4: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abaa01e-9938-407e-aa0b-10580c653a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c2d55d72-5afa-45f9-90b6-e0708aeee9a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be34c64-93b8-4842-bfae-c3106b8c53c2"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fce84db-8738-4c7b-9bdc-65b9500871f6"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9c316fb5-9e31-4487-b45f-917c480130b2}" ma:internalName="TaxCatchAll" ma:showField="CatchAllData" ma:web="7be34c64-93b8-4842-bfae-c3106b8c53c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4D66FE8-230C-4722-BF14-0BAA2B81B02D}">
  <ds:schemaRefs>
    <ds:schemaRef ds:uri="2abaa01e-9938-407e-aa0b-10580c653abd"/>
    <ds:schemaRef ds:uri="7be34c64-93b8-4842-bfae-c3106b8c53c2"/>
    <ds:schemaRef ds:uri="efce84db-8738-4c7b-9bdc-65b9500871f6"/>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5D80E3E4-94BF-4701-994E-91D63474B40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abaa01e-9938-407e-aa0b-10580c653abd"/>
    <ds:schemaRef ds:uri="7be34c64-93b8-4842-bfae-c3106b8c53c2"/>
    <ds:schemaRef ds:uri="efce84db-8738-4c7b-9bdc-65b9500871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D9F717F-AB66-419B-93DE-A669774FC66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142147</TotalTime>
  <Words>3102</Words>
  <Application>Microsoft Macintosh PowerPoint</Application>
  <PresentationFormat>Widescreen</PresentationFormat>
  <Paragraphs>298</Paragraphs>
  <Slides>57</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57</vt:i4>
      </vt:variant>
    </vt:vector>
  </HeadingPairs>
  <TitlesOfParts>
    <vt:vector size="66" baseType="lpstr">
      <vt:lpstr>Aptos</vt:lpstr>
      <vt:lpstr>Arial</vt:lpstr>
      <vt:lpstr>Calibri</vt:lpstr>
      <vt:lpstr>Calibri Light</vt:lpstr>
      <vt:lpstr>Cambria Math</vt:lpstr>
      <vt:lpstr>Cordia New</vt:lpstr>
      <vt:lpstr>Times New Roman</vt:lpstr>
      <vt:lpstr>Wingdings</vt:lpstr>
      <vt:lpstr>Office Theme</vt:lpstr>
      <vt:lpstr>PowerPoint Presentation</vt:lpstr>
      <vt:lpstr>Introduction to Statistical Power Analysis</vt:lpstr>
      <vt:lpstr>This workshop is brought to you by:</vt:lpstr>
      <vt:lpstr>What’s next?</vt:lpstr>
      <vt:lpstr>Logistics</vt:lpstr>
      <vt:lpstr>PowerPoint Presentation</vt:lpstr>
      <vt:lpstr>Introduction to Statistical Power Analysis</vt:lpstr>
      <vt:lpstr>Introduction to Statistical Power Analysis</vt:lpstr>
      <vt:lpstr>PowerPoint Presentation</vt:lpstr>
      <vt:lpstr>Estimation and testing: Populations and samples</vt:lpstr>
      <vt:lpstr>Estimation and testing: Populations and samples</vt:lpstr>
      <vt:lpstr>Estimation and testing: Populations and samples and an example</vt:lpstr>
      <vt:lpstr>Estimation and testing: Frequentist vs. Bayesian</vt:lpstr>
      <vt:lpstr>PowerPoint Presentation</vt:lpstr>
      <vt:lpstr>Hypothesis testing and types of errors</vt:lpstr>
      <vt:lpstr>Hypothesis testing and types of errors</vt:lpstr>
      <vt:lpstr>PowerPoint Presentation</vt:lpstr>
      <vt:lpstr>Calculating power: null and alternative distributions</vt:lpstr>
      <vt:lpstr>Null and alternative distributions and power: Symmetric distributions</vt:lpstr>
      <vt:lpstr>Null and alternative distributions and power: Asymmetric distributions</vt:lpstr>
      <vt:lpstr>What we need to know to calculate power</vt:lpstr>
      <vt:lpstr>What we need to know to calculate sample sizes</vt:lpstr>
      <vt:lpstr>Power and sample size functions</vt:lpstr>
      <vt:lpstr>Power analysis software inputs and outputs</vt:lpstr>
      <vt:lpstr>PowerPoint Presentation</vt:lpstr>
      <vt:lpstr>Power pioneer: Jacob Cohen</vt:lpstr>
      <vt:lpstr>What is an effect size? Cohen’s take</vt:lpstr>
      <vt:lpstr>A modern definition of effect size</vt:lpstr>
      <vt:lpstr>Effect sizes: “Raw” vs. standardized</vt:lpstr>
      <vt:lpstr>Types of effect sizes</vt:lpstr>
      <vt:lpstr>Examples of commonly-used effect sizes</vt:lpstr>
      <vt:lpstr>PowerPoint Presentation</vt:lpstr>
      <vt:lpstr>The hardest piece: Specifying effect sizes</vt:lpstr>
      <vt:lpstr>Estimating effect sizes: Complexities</vt:lpstr>
      <vt:lpstr>Specifying effect sizes: Some options</vt:lpstr>
      <vt:lpstr>Specifying effect sizes: Recommendations</vt:lpstr>
      <vt:lpstr>PowerPoint Presentation</vt:lpstr>
      <vt:lpstr>Power analysis exercises</vt:lpstr>
      <vt:lpstr>Software demonstration: Power analysis</vt:lpstr>
      <vt:lpstr>Power exercise 1</vt:lpstr>
      <vt:lpstr>Power exercise 2</vt:lpstr>
      <vt:lpstr>Power exercise 3</vt:lpstr>
      <vt:lpstr>Power exercise 4</vt:lpstr>
      <vt:lpstr>PowerPoint Presentation</vt:lpstr>
      <vt:lpstr>Power and precision</vt:lpstr>
      <vt:lpstr>Confidence interval precision and sample size: Symmetric intervals</vt:lpstr>
      <vt:lpstr>Confidence interval precision and sample size: Symmetric intervals</vt:lpstr>
      <vt:lpstr>Confidence interval precision and sample size: Asymmetric intervals</vt:lpstr>
      <vt:lpstr>How much precision is needed?</vt:lpstr>
      <vt:lpstr>PowerPoint Presentation</vt:lpstr>
      <vt:lpstr>Precision analysis exercises</vt:lpstr>
      <vt:lpstr>Software demonstration: Precision</vt:lpstr>
      <vt:lpstr>Precision exercise 1</vt:lpstr>
      <vt:lpstr>Precision exercise 2</vt:lpstr>
      <vt:lpstr>Precision exercise 3</vt:lpstr>
      <vt:lpstr>Precision exercise 4</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Statistical Modeling with Correlated Data</dc:title>
  <dc:subject/>
  <dc:creator>David Nichols</dc:creator>
  <cp:keywords/>
  <dc:description/>
  <cp:lastModifiedBy>David Nichols</cp:lastModifiedBy>
  <cp:revision>612</cp:revision>
  <dcterms:created xsi:type="dcterms:W3CDTF">2023-10-11T00:16:10Z</dcterms:created>
  <dcterms:modified xsi:type="dcterms:W3CDTF">2024-10-23T16:04:03Z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0x010100A0BC9924B2BE754D9B1ADDA1D4CEDCCC</vt:lpwstr>
  </property>
  <property fmtid="{D5CDD505-2E9C-101B-9397-08002B2CF9AE}" pid="3" name="MediaServiceImageTags">
    <vt:lpwstr/>
  </property>
</Properties>
</file>